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6858000" cx="9144000"/>
  <p:notesSz cx="6858000" cy="9144000"/>
  <p:embeddedFontLst>
    <p:embeddedFont>
      <p:font typeface="Roboto Black"/>
      <p:bold r:id="rId21"/>
      <p:boldItalic r:id="rId22"/>
    </p:embeddedFont>
    <p:embeddedFont>
      <p:font typeface="Roboto"/>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7" roundtripDataSignature="AMtx7miWpLAmGWLuofHcQigdKJAnEnkv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Black-boldItalic.fntdata"/><Relationship Id="rId21" Type="http://schemas.openxmlformats.org/officeDocument/2006/relationships/font" Target="fonts/RobotoBlack-bold.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oboto-boldItalic.fntdata"/><Relationship Id="rId25" Type="http://schemas.openxmlformats.org/officeDocument/2006/relationships/font" Target="fonts/Roboto-italic.fntdata"/><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app/presentation/aliio4s4xvtbf5bsi1962pifir536x7m" TargetMode="External"/><Relationship Id="rId3" Type="http://schemas.openxmlformats.org/officeDocument/2006/relationships/hyperlink" Target="https://www.mentimeter.com/app/presentation/al7tbevbxrhwyyogrnbzuq23nektbvr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app/presentation/aliio4s4xvtbf5bsi1962pifir536x7m"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exel0-my.sharepoint.com/:v:/r/personal/ile23_drexel_edu/Documents/Attachments/POLICYMAPS%201.mov?csf=1&amp;web=1&amp;e=Zh611Y"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exel0-my.sharepoint.com/:v:/r/personal/ile23_drexel_edu/Documents/Attachments/POLICYMAPS%201.mov?csf=1&amp;web=1&amp;e=Zh611Y"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app/presentation/al7tbevbxrhwyyogrnbzuq23nektbvrs"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app/presentation/al7tbevbxrhwyyogrnbzuq23nektbvr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ntimeter.com/app/presentation/aliio4s4xvtbf5bsi1962pifir536x7m"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u="sng">
                <a:solidFill>
                  <a:schemeClr val="hlink"/>
                </a:solidFill>
                <a:hlinkClick r:id="rId2"/>
              </a:rPr>
              <a:t>https://www.mentimeter.com/app/presentation/aliio4s4xvtbf5bsi1962pifir536x7m</a:t>
            </a:r>
            <a:r>
              <a:rPr lang="en-US"/>
              <a:t> (2)</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solidFill>
                  <a:schemeClr val="hlink"/>
                </a:solidFill>
                <a:hlinkClick r:id="rId3"/>
              </a:rPr>
              <a:t>https://www.mentimeter.com/app/presentation/al7tbevbxrhwyyogrnbzuq23nektbvrs</a:t>
            </a:r>
            <a:r>
              <a:rPr lang="en-US"/>
              <a:t> ( 1)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LOG In As Drexel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71" name="Google Shape;7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0fa4f4a0cf_0_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20fa4f4a0cf_0_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Embedded live results: </a:t>
            </a:r>
            <a:r>
              <a:rPr lang="en-US" u="sng">
                <a:solidFill>
                  <a:schemeClr val="hlink"/>
                </a:solidFill>
                <a:hlinkClick r:id="rId2"/>
              </a:rPr>
              <a:t>https://www.mentimeter.com/app/presentation/aliio4s4xvtbf5bsi1962pifir536x7m</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Address</a:t>
            </a:r>
            <a:r>
              <a:rPr lang="en-US"/>
              <a:t>: 1599 Wharton St, Philadelphia, PA 19146</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Multi-Layer Map Indicators </a:t>
            </a:r>
            <a:endParaRPr/>
          </a:p>
          <a:p>
            <a:pPr indent="-317500" lvl="0" marL="457200" rtl="0" algn="l">
              <a:spcBef>
                <a:spcPts val="0"/>
              </a:spcBef>
              <a:spcAft>
                <a:spcPts val="0"/>
              </a:spcAft>
              <a:buSzPts val="1400"/>
              <a:buChar char="●"/>
            </a:pPr>
            <a:r>
              <a:rPr lang="en-US"/>
              <a:t>Zoom level : </a:t>
            </a:r>
            <a:r>
              <a:rPr lang="en-US"/>
              <a:t>Philadelphia</a:t>
            </a:r>
            <a:r>
              <a:rPr lang="en-US"/>
              <a:t> </a:t>
            </a:r>
            <a:endParaRPr/>
          </a:p>
          <a:p>
            <a:pPr indent="-317500" lvl="0" marL="457200" rtl="0" algn="l">
              <a:spcBef>
                <a:spcPts val="0"/>
              </a:spcBef>
              <a:spcAft>
                <a:spcPts val="0"/>
              </a:spcAft>
              <a:buSzPts val="1400"/>
              <a:buChar char="-"/>
            </a:pPr>
            <a:r>
              <a:rPr lang="en-US"/>
              <a:t>Quality of Life : Incarceration rates by Place of Childhood</a:t>
            </a:r>
            <a:endParaRPr/>
          </a:p>
          <a:p>
            <a:pPr indent="-317500" lvl="0" marL="457200" rtl="0" algn="l">
              <a:spcBef>
                <a:spcPts val="0"/>
              </a:spcBef>
              <a:spcAft>
                <a:spcPts val="0"/>
              </a:spcAft>
              <a:buSzPts val="1400"/>
              <a:buChar char="-"/>
            </a:pPr>
            <a:r>
              <a:rPr lang="en-US"/>
              <a:t>Income and Spending - &gt; Free and Reduced Lunch</a:t>
            </a:r>
            <a:endParaRPr/>
          </a:p>
          <a:p>
            <a:pPr indent="-317500" lvl="0" marL="457200" rtl="0" algn="l">
              <a:spcBef>
                <a:spcPts val="0"/>
              </a:spcBef>
              <a:spcAft>
                <a:spcPts val="0"/>
              </a:spcAft>
              <a:buSzPts val="1400"/>
              <a:buChar char="-"/>
            </a:pPr>
            <a:r>
              <a:rPr lang="en-US"/>
              <a:t>Income and Spending  - &gt; SNAP vs. WIC</a:t>
            </a:r>
            <a:endParaRPr/>
          </a:p>
          <a:p>
            <a:pPr indent="-317500" lvl="0" marL="457200" rtl="0" algn="l">
              <a:spcBef>
                <a:spcPts val="0"/>
              </a:spcBef>
              <a:spcAft>
                <a:spcPts val="0"/>
              </a:spcAft>
              <a:buSzPts val="1400"/>
              <a:buChar char="-"/>
            </a:pPr>
            <a:r>
              <a:rPr lang="en-US"/>
              <a:t>Quality of Life - &gt; Food Access Data </a:t>
            </a:r>
            <a:endParaRPr/>
          </a:p>
          <a:p>
            <a:pPr indent="-317500" lvl="0" marL="457200" rtl="0" algn="l">
              <a:spcBef>
                <a:spcPts val="0"/>
              </a:spcBef>
              <a:spcAft>
                <a:spcPts val="0"/>
              </a:spcAft>
              <a:buSzPts val="1400"/>
              <a:buChar char="-"/>
            </a:pPr>
            <a:r>
              <a:rPr lang="en-US"/>
              <a:t>Quality of Life - &gt; Violent Crime </a:t>
            </a:r>
            <a:endParaRPr/>
          </a:p>
          <a:p>
            <a:pPr indent="-317500" lvl="0" marL="457200" rtl="0" algn="l">
              <a:spcBef>
                <a:spcPts val="0"/>
              </a:spcBef>
              <a:spcAft>
                <a:spcPts val="0"/>
              </a:spcAft>
              <a:buSzPts val="1400"/>
              <a:buChar char="-"/>
            </a:pPr>
            <a:r>
              <a:rPr lang="en-US"/>
              <a:t>Education - &gt; Public Schools point data </a:t>
            </a:r>
            <a:endParaRPr/>
          </a:p>
          <a:p>
            <a:pPr indent="-317500" lvl="0" marL="457200" rtl="0" algn="l">
              <a:spcBef>
                <a:spcPts val="0"/>
              </a:spcBef>
              <a:spcAft>
                <a:spcPts val="0"/>
              </a:spcAft>
              <a:buSzPts val="1400"/>
              <a:buChar char="-"/>
            </a:pPr>
            <a:r>
              <a:rPr lang="en-US"/>
              <a:t>Education -</a:t>
            </a:r>
            <a:r>
              <a:rPr lang="en-US" sz="1000"/>
              <a:t> &gt;  </a:t>
            </a:r>
            <a:r>
              <a:rPr lang="en-US" sz="1100">
                <a:solidFill>
                  <a:srgbClr val="4A4A4A"/>
                </a:solidFill>
                <a:highlight>
                  <a:srgbClr val="FFFFFF"/>
                </a:highlight>
                <a:latin typeface="Roboto"/>
                <a:ea typeface="Roboto"/>
                <a:cs typeface="Roboto"/>
                <a:sym typeface="Roboto"/>
              </a:rPr>
              <a:t>Public Schools: Teachers and Discipline (CRDC) </a:t>
            </a:r>
            <a:endParaRPr sz="1000"/>
          </a:p>
          <a:p>
            <a:pPr indent="-317500" lvl="0" marL="457200" rtl="0" algn="l">
              <a:spcBef>
                <a:spcPts val="0"/>
              </a:spcBef>
              <a:spcAft>
                <a:spcPts val="0"/>
              </a:spcAft>
              <a:buSzPts val="1400"/>
              <a:buChar char="-"/>
            </a:pPr>
            <a:r>
              <a:rPr lang="en-US"/>
              <a:t>Education - &gt; School performance - &gt; High </a:t>
            </a:r>
            <a:r>
              <a:rPr lang="en-US"/>
              <a:t>performing</a:t>
            </a:r>
            <a:r>
              <a:rPr lang="en-US"/>
              <a:t> public schools </a:t>
            </a:r>
            <a:endParaRPr/>
          </a:p>
          <a:p>
            <a:pPr indent="-317500" lvl="0" marL="457200" rtl="0" algn="l">
              <a:spcBef>
                <a:spcPts val="0"/>
              </a:spcBef>
              <a:spcAft>
                <a:spcPts val="0"/>
              </a:spcAft>
              <a:buSzPts val="1400"/>
              <a:buChar char="-"/>
            </a:pPr>
            <a:r>
              <a:rPr lang="en-US"/>
              <a:t>Search for - &gt; preschool obesity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55" name="Google Shape;155;g20fa4f4a0cf_0_7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0fa4f4a0cf_0_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0fa4f4a0cf_0_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20fa4f4a0cf_0_3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134d36a6d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134d36a6d1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POLICYMAPS 1.mov</a:t>
            </a:r>
            <a:endParaRPr/>
          </a:p>
        </p:txBody>
      </p:sp>
      <p:sp>
        <p:nvSpPr>
          <p:cNvPr id="173" name="Google Shape;173;g2134d36a6d1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Questions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https://westphillypn.org/how-we-measure-success/neighborhood-indicators</a:t>
            </a:r>
            <a:endParaRPr/>
          </a:p>
        </p:txBody>
      </p:sp>
      <p:sp>
        <p:nvSpPr>
          <p:cNvPr id="180" name="Google Shape;18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1ccbabe8eb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1ccbabe8eb_0_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u="sng">
                <a:solidFill>
                  <a:schemeClr val="hlink"/>
                </a:solidFill>
                <a:latin typeface="Arial"/>
                <a:ea typeface="Arial"/>
                <a:cs typeface="Arial"/>
                <a:sym typeface="Arial"/>
                <a:hlinkClick r:id="rId2"/>
              </a:rPr>
              <a:t>POLICYMAPS 1.mov</a:t>
            </a:r>
            <a:endParaRPr/>
          </a:p>
        </p:txBody>
      </p:sp>
      <p:sp>
        <p:nvSpPr>
          <p:cNvPr id="190" name="Google Shape;190;g21ccbabe8eb_0_1: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0fa4f4a0c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0fa4f4a0cf_0_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g20fa4f4a0cf_0_0: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0fa4f4a0cf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0fa4f4a0cf_0_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20fa4f4a0cf_0_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0fa4f4a0cf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0fa4f4a0cf_0_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g20fa4f4a0cf_0_12: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Features ( 5 mins)  </a:t>
            </a:r>
            <a:endParaRPr/>
          </a:p>
          <a:p>
            <a:pPr indent="-317500" lvl="0" marL="457200" rtl="0" algn="l">
              <a:lnSpc>
                <a:spcPct val="100000"/>
              </a:lnSpc>
              <a:spcBef>
                <a:spcPts val="0"/>
              </a:spcBef>
              <a:spcAft>
                <a:spcPts val="0"/>
              </a:spcAft>
              <a:buSzPts val="1400"/>
              <a:buChar char="-"/>
            </a:pPr>
            <a:r>
              <a:rPr lang="en-US"/>
              <a:t>Citation Manager </a:t>
            </a:r>
            <a:endParaRPr/>
          </a:p>
          <a:p>
            <a:pPr indent="-317500" lvl="0" marL="457200" rtl="0" algn="l">
              <a:lnSpc>
                <a:spcPct val="100000"/>
              </a:lnSpc>
              <a:spcBef>
                <a:spcPts val="0"/>
              </a:spcBef>
              <a:spcAft>
                <a:spcPts val="0"/>
              </a:spcAft>
              <a:buSzPts val="1400"/>
              <a:buChar char="-"/>
            </a:pPr>
            <a:r>
              <a:rPr lang="en-US"/>
              <a:t>d=Download</a:t>
            </a:r>
            <a:r>
              <a:rPr lang="en-US"/>
              <a:t> </a:t>
            </a:r>
            <a:r>
              <a:rPr lang="en-US"/>
              <a:t>and upload</a:t>
            </a:r>
            <a:r>
              <a:rPr lang="en-US"/>
              <a:t> data </a:t>
            </a:r>
            <a:endParaRPr/>
          </a:p>
          <a:p>
            <a:pPr indent="0" lvl="0" marL="0" rtl="0" algn="l">
              <a:lnSpc>
                <a:spcPct val="100000"/>
              </a:lnSpc>
              <a:spcBef>
                <a:spcPts val="0"/>
              </a:spcBef>
              <a:spcAft>
                <a:spcPts val="0"/>
              </a:spcAft>
              <a:buNone/>
            </a:pPr>
            <a:r>
              <a:t/>
            </a:r>
            <a:endParaRPr/>
          </a:p>
        </p:txBody>
      </p:sp>
      <p:sp>
        <p:nvSpPr>
          <p:cNvPr id="121" name="Google Shape;12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0fa4f4a0cf_0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0fa4f4a0cf_0_6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Embedded live results: </a:t>
            </a:r>
            <a:r>
              <a:rPr lang="en-US" u="sng">
                <a:solidFill>
                  <a:schemeClr val="hlink"/>
                </a:solidFill>
                <a:hlinkClick r:id="rId2"/>
              </a:rPr>
              <a:t>https://www.mentimeter.com/app/presentation/al7tbevbxrhwyyogrnbzuq23nektbvrs</a:t>
            </a:r>
            <a:endParaRPr/>
          </a:p>
          <a:p>
            <a:pPr indent="0" lvl="0" marL="0" rtl="0" algn="l">
              <a:spcBef>
                <a:spcPts val="0"/>
              </a:spcBef>
              <a:spcAft>
                <a:spcPts val="0"/>
              </a:spcAft>
              <a:buNone/>
            </a:pPr>
            <a:r>
              <a:t/>
            </a:r>
            <a:endParaRPr/>
          </a:p>
        </p:txBody>
      </p:sp>
      <p:sp>
        <p:nvSpPr>
          <p:cNvPr id="127" name="Google Shape;127;g20fa4f4a0cf_0_6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0fa4f4a0cf_0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0fa4f4a0cf_0_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Embedded live results: </a:t>
            </a:r>
            <a:r>
              <a:rPr lang="en-US" u="sng">
                <a:solidFill>
                  <a:schemeClr val="hlink"/>
                </a:solidFill>
                <a:hlinkClick r:id="rId2"/>
              </a:rPr>
              <a:t>https://www.mentimeter.com/app/presentation/al7tbevbxrhwyyogrnbzuq23nektbvrs</a:t>
            </a:r>
            <a:endParaRPr/>
          </a:p>
          <a:p>
            <a:pPr indent="0" lvl="0" marL="0" rtl="0" algn="l">
              <a:spcBef>
                <a:spcPts val="0"/>
              </a:spcBef>
              <a:spcAft>
                <a:spcPts val="0"/>
              </a:spcAft>
              <a:buNone/>
            </a:pPr>
            <a:r>
              <a:rPr lang="en-US"/>
              <a:t>Address: </a:t>
            </a:r>
            <a:r>
              <a:rPr lang="en-US" sz="1050">
                <a:solidFill>
                  <a:srgbClr val="202124"/>
                </a:solidFill>
                <a:highlight>
                  <a:srgbClr val="FFFFFF"/>
                </a:highlight>
                <a:latin typeface="Roboto"/>
                <a:ea typeface="Roboto"/>
                <a:cs typeface="Roboto"/>
                <a:sym typeface="Roboto"/>
              </a:rPr>
              <a:t>: 302 N 13th St, Philadelphia, PA 19107</a:t>
            </a:r>
            <a:endParaRPr sz="105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5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rPr lang="en-US" sz="1050">
                <a:solidFill>
                  <a:srgbClr val="202124"/>
                </a:solidFill>
                <a:highlight>
                  <a:srgbClr val="FFFFFF"/>
                </a:highlight>
                <a:latin typeface="Roboto"/>
                <a:ea typeface="Roboto"/>
                <a:cs typeface="Roboto"/>
                <a:sym typeface="Roboto"/>
              </a:rPr>
              <a:t>Single Layer Map Indicators </a:t>
            </a:r>
            <a:endParaRPr sz="1050">
              <a:solidFill>
                <a:srgbClr val="202124"/>
              </a:solidFill>
              <a:highlight>
                <a:srgbClr val="FFFFFF"/>
              </a:highlight>
              <a:latin typeface="Roboto"/>
              <a:ea typeface="Roboto"/>
              <a:cs typeface="Roboto"/>
              <a:sym typeface="Roboto"/>
            </a:endParaRPr>
          </a:p>
          <a:p>
            <a:pPr indent="-317500" lvl="0" marL="457200" rtl="0" algn="l">
              <a:spcBef>
                <a:spcPts val="0"/>
              </a:spcBef>
              <a:spcAft>
                <a:spcPts val="0"/>
              </a:spcAft>
              <a:buSzPts val="1400"/>
              <a:buChar char="●"/>
            </a:pPr>
            <a:r>
              <a:rPr lang="en-US"/>
              <a:t>Zoom level:  </a:t>
            </a:r>
            <a:r>
              <a:rPr lang="en-US"/>
              <a:t>Philadelphia </a:t>
            </a:r>
            <a:endParaRPr/>
          </a:p>
          <a:p>
            <a:pPr indent="-317500" lvl="0" marL="457200" rtl="0" algn="l">
              <a:spcBef>
                <a:spcPts val="0"/>
              </a:spcBef>
              <a:spcAft>
                <a:spcPts val="0"/>
              </a:spcAft>
              <a:buClr>
                <a:schemeClr val="dk1"/>
              </a:buClr>
              <a:buSzPts val="1400"/>
              <a:buChar char="-"/>
            </a:pPr>
            <a:r>
              <a:rPr lang="en-US"/>
              <a:t>Housing - &gt; Chronic Homelessness </a:t>
            </a:r>
            <a:endParaRPr/>
          </a:p>
          <a:p>
            <a:pPr indent="-317500" lvl="0" marL="457200" rtl="0" algn="l">
              <a:spcBef>
                <a:spcPts val="0"/>
              </a:spcBef>
              <a:spcAft>
                <a:spcPts val="0"/>
              </a:spcAft>
              <a:buClr>
                <a:schemeClr val="dk1"/>
              </a:buClr>
              <a:buSzPts val="1400"/>
              <a:buChar char="-"/>
            </a:pPr>
            <a:r>
              <a:rPr lang="en-US"/>
              <a:t>Income and Spending - &gt; Food Insecurity</a:t>
            </a:r>
            <a:endParaRPr/>
          </a:p>
          <a:p>
            <a:pPr indent="-317500" lvl="0" marL="457200" rtl="0" algn="l">
              <a:spcBef>
                <a:spcPts val="0"/>
              </a:spcBef>
              <a:spcAft>
                <a:spcPts val="0"/>
              </a:spcAft>
              <a:buClr>
                <a:schemeClr val="dk1"/>
              </a:buClr>
              <a:buSzPts val="1400"/>
              <a:buChar char="-"/>
            </a:pPr>
            <a:r>
              <a:rPr lang="en-US"/>
              <a:t>Income and Spending - &gt; Persistent Poverty</a:t>
            </a:r>
            <a:endParaRPr/>
          </a:p>
          <a:p>
            <a:pPr indent="-317500" lvl="0" marL="457200" rtl="0" algn="l">
              <a:spcBef>
                <a:spcPts val="0"/>
              </a:spcBef>
              <a:spcAft>
                <a:spcPts val="0"/>
              </a:spcAft>
              <a:buClr>
                <a:schemeClr val="dk1"/>
              </a:buClr>
              <a:buSzPts val="1400"/>
              <a:buChar char="-"/>
            </a:pPr>
            <a:r>
              <a:rPr lang="en-US"/>
              <a:t>Demographics - &gt;    Predominant Race </a:t>
            </a:r>
            <a:endParaRPr/>
          </a:p>
          <a:p>
            <a:pPr indent="0" lvl="0" marL="0" rtl="0" algn="l">
              <a:spcBef>
                <a:spcPts val="0"/>
              </a:spcBef>
              <a:spcAft>
                <a:spcPts val="0"/>
              </a:spcAft>
              <a:buNone/>
            </a:pPr>
            <a:r>
              <a:t/>
            </a:r>
            <a:endParaRPr sz="1050">
              <a:solidFill>
                <a:srgbClr val="202124"/>
              </a:solidFill>
              <a:highlight>
                <a:srgbClr val="FFFFFF"/>
              </a:highlight>
              <a:latin typeface="Roboto"/>
              <a:ea typeface="Roboto"/>
              <a:cs typeface="Roboto"/>
              <a:sym typeface="Roboto"/>
            </a:endParaRPr>
          </a:p>
          <a:p>
            <a:pPr indent="0" lvl="0" marL="0" rtl="0" algn="l">
              <a:spcBef>
                <a:spcPts val="0"/>
              </a:spcBef>
              <a:spcAft>
                <a:spcPts val="0"/>
              </a:spcAft>
              <a:buNone/>
            </a:pPr>
            <a:r>
              <a:t/>
            </a:r>
            <a:endParaRPr/>
          </a:p>
        </p:txBody>
      </p:sp>
      <p:sp>
        <p:nvSpPr>
          <p:cNvPr id="136" name="Google Shape;136;g20fa4f4a0cf_0_18: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0fa4f4a0cf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20fa4f4a0cf_0_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Embedded live results: </a:t>
            </a:r>
            <a:r>
              <a:rPr lang="en-US" u="sng">
                <a:solidFill>
                  <a:schemeClr val="hlink"/>
                </a:solidFill>
                <a:hlinkClick r:id="rId2"/>
              </a:rPr>
              <a:t>https://www.mentimeter.com/app/presentation/aliio4s4xvtbf5bsi1962pifir536x7m</a:t>
            </a:r>
            <a:endParaRPr/>
          </a:p>
        </p:txBody>
      </p:sp>
      <p:sp>
        <p:nvSpPr>
          <p:cNvPr id="146" name="Google Shape;146;g20fa4f4a0cf_0_24: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 Id="rId4" Type="http://schemas.openxmlformats.org/officeDocument/2006/relationships/image" Target="../media/image4.png"/><Relationship Id="rId5"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5.jpg"/><Relationship Id="rId3"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multi-image)">
  <p:cSld name="Title Slide (multi-image)">
    <p:spTree>
      <p:nvGrpSpPr>
        <p:cNvPr id="10" name="Shape 10"/>
        <p:cNvGrpSpPr/>
        <p:nvPr/>
      </p:nvGrpSpPr>
      <p:grpSpPr>
        <a:xfrm>
          <a:off x="0" y="0"/>
          <a:ext cx="0" cy="0"/>
          <a:chOff x="0" y="0"/>
          <a:chExt cx="0" cy="0"/>
        </a:xfrm>
      </p:grpSpPr>
      <p:pic>
        <p:nvPicPr>
          <p:cNvPr id="11" name="Google Shape;11;p10"/>
          <p:cNvPicPr preferRelativeResize="0"/>
          <p:nvPr/>
        </p:nvPicPr>
        <p:blipFill rotWithShape="1">
          <a:blip r:embed="rId2">
            <a:alphaModFix/>
          </a:blip>
          <a:srcRect b="0" l="0" r="0" t="0"/>
          <a:stretch/>
        </p:blipFill>
        <p:spPr>
          <a:xfrm>
            <a:off x="-13590" y="1524000"/>
            <a:ext cx="3012210" cy="2226416"/>
          </a:xfrm>
          <a:prstGeom prst="rect">
            <a:avLst/>
          </a:prstGeom>
          <a:noFill/>
          <a:ln>
            <a:noFill/>
          </a:ln>
        </p:spPr>
      </p:pic>
      <p:pic>
        <p:nvPicPr>
          <p:cNvPr id="12" name="Google Shape;12;p10"/>
          <p:cNvPicPr preferRelativeResize="0"/>
          <p:nvPr/>
        </p:nvPicPr>
        <p:blipFill rotWithShape="1">
          <a:blip r:embed="rId3">
            <a:alphaModFix/>
          </a:blip>
          <a:srcRect b="0" l="0" r="0" t="0"/>
          <a:stretch/>
        </p:blipFill>
        <p:spPr>
          <a:xfrm>
            <a:off x="3044128" y="1534792"/>
            <a:ext cx="3012090" cy="2215624"/>
          </a:xfrm>
          <a:prstGeom prst="rect">
            <a:avLst/>
          </a:prstGeom>
          <a:noFill/>
          <a:ln>
            <a:noFill/>
          </a:ln>
        </p:spPr>
      </p:pic>
      <p:pic>
        <p:nvPicPr>
          <p:cNvPr id="13" name="Google Shape;13;p10"/>
          <p:cNvPicPr preferRelativeResize="0"/>
          <p:nvPr/>
        </p:nvPicPr>
        <p:blipFill rotWithShape="1">
          <a:blip r:embed="rId4">
            <a:alphaModFix/>
          </a:blip>
          <a:srcRect b="0" l="0" r="0" t="0"/>
          <a:stretch/>
        </p:blipFill>
        <p:spPr>
          <a:xfrm>
            <a:off x="6101726" y="1534792"/>
            <a:ext cx="3004174" cy="2209801"/>
          </a:xfrm>
          <a:prstGeom prst="rect">
            <a:avLst/>
          </a:prstGeom>
          <a:noFill/>
          <a:ln>
            <a:noFill/>
          </a:ln>
        </p:spPr>
      </p:pic>
      <p:sp>
        <p:nvSpPr>
          <p:cNvPr id="14" name="Google Shape;14;p10"/>
          <p:cNvSpPr/>
          <p:nvPr/>
        </p:nvSpPr>
        <p:spPr>
          <a:xfrm>
            <a:off x="576072" y="5029200"/>
            <a:ext cx="1828800" cy="45720"/>
          </a:xfrm>
          <a:prstGeom prst="rect">
            <a:avLst/>
          </a:prstGeom>
          <a:solidFill>
            <a:srgbClr val="4F31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 name="Google Shape;15;p10"/>
          <p:cNvSpPr txBox="1"/>
          <p:nvPr>
            <p:ph idx="1" type="body"/>
          </p:nvPr>
        </p:nvSpPr>
        <p:spPr>
          <a:xfrm>
            <a:off x="457200" y="5257800"/>
            <a:ext cx="8229600" cy="15541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40"/>
              </a:spcBef>
              <a:spcAft>
                <a:spcPts val="0"/>
              </a:spcAft>
              <a:buClr>
                <a:srgbClr val="4E4E4E"/>
              </a:buClr>
              <a:buSzPts val="2200"/>
              <a:buFont typeface="Arial"/>
              <a:buNone/>
              <a:defRPr b="0" i="0" sz="2200" u="none" cap="none" strike="noStrike">
                <a:solidFill>
                  <a:srgbClr val="4E4E4E"/>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6" name="Google Shape;16;p10"/>
          <p:cNvSpPr txBox="1"/>
          <p:nvPr>
            <p:ph idx="2" type="body"/>
          </p:nvPr>
        </p:nvSpPr>
        <p:spPr>
          <a:xfrm>
            <a:off x="457200" y="3352800"/>
            <a:ext cx="8229600" cy="15541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700"/>
              </a:spcBef>
              <a:spcAft>
                <a:spcPts val="0"/>
              </a:spcAft>
              <a:buClr>
                <a:srgbClr val="4E4E4E"/>
              </a:buClr>
              <a:buSzPts val="3500"/>
              <a:buFont typeface="Arial"/>
              <a:buNone/>
              <a:defRPr b="1" i="0" sz="3500" u="none" cap="none" strike="noStrike">
                <a:solidFill>
                  <a:srgbClr val="4E4E4E"/>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pic>
        <p:nvPicPr>
          <p:cNvPr id="17" name="Google Shape;17;p10"/>
          <p:cNvPicPr preferRelativeResize="0"/>
          <p:nvPr/>
        </p:nvPicPr>
        <p:blipFill rotWithShape="1">
          <a:blip r:embed="rId5">
            <a:alphaModFix/>
          </a:blip>
          <a:srcRect b="0" l="0" r="0" t="0"/>
          <a:stretch/>
        </p:blipFill>
        <p:spPr>
          <a:xfrm>
            <a:off x="457200" y="357929"/>
            <a:ext cx="2447925" cy="4575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red)">
  <p:cSld name="Title Slide (red)">
    <p:spTree>
      <p:nvGrpSpPr>
        <p:cNvPr id="18" name="Shape 18"/>
        <p:cNvGrpSpPr/>
        <p:nvPr/>
      </p:nvGrpSpPr>
      <p:grpSpPr>
        <a:xfrm>
          <a:off x="0" y="0"/>
          <a:ext cx="0" cy="0"/>
          <a:chOff x="0" y="0"/>
          <a:chExt cx="0" cy="0"/>
        </a:xfrm>
      </p:grpSpPr>
      <p:sp>
        <p:nvSpPr>
          <p:cNvPr id="19" name="Google Shape;19;p14"/>
          <p:cNvSpPr/>
          <p:nvPr/>
        </p:nvSpPr>
        <p:spPr>
          <a:xfrm>
            <a:off x="0" y="0"/>
            <a:ext cx="9144000" cy="6858000"/>
          </a:xfrm>
          <a:prstGeom prst="rect">
            <a:avLst/>
          </a:prstGeom>
          <a:solidFill>
            <a:srgbClr val="4F31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14"/>
          <p:cNvSpPr txBox="1"/>
          <p:nvPr>
            <p:ph idx="1" type="body"/>
          </p:nvPr>
        </p:nvSpPr>
        <p:spPr>
          <a:xfrm>
            <a:off x="457200" y="1828800"/>
            <a:ext cx="8229600" cy="15541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680"/>
              </a:spcBef>
              <a:spcAft>
                <a:spcPts val="0"/>
              </a:spcAft>
              <a:buClr>
                <a:schemeClr val="lt1"/>
              </a:buClr>
              <a:buSzPts val="3400"/>
              <a:buFont typeface="Arial"/>
              <a:buNone/>
              <a:defRPr b="1" i="0" sz="3400" u="none" cap="none" strike="noStrike">
                <a:solidFill>
                  <a:schemeClr val="lt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1" name="Google Shape;21;p14"/>
          <p:cNvSpPr/>
          <p:nvPr/>
        </p:nvSpPr>
        <p:spPr>
          <a:xfrm>
            <a:off x="576072" y="3505200"/>
            <a:ext cx="1828800" cy="45720"/>
          </a:xfrm>
          <a:prstGeom prst="rect">
            <a:avLst/>
          </a:prstGeom>
          <a:solidFill>
            <a:srgbClr val="DE602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14"/>
          <p:cNvSpPr txBox="1"/>
          <p:nvPr>
            <p:ph idx="2" type="body"/>
          </p:nvPr>
        </p:nvSpPr>
        <p:spPr>
          <a:xfrm>
            <a:off x="457200" y="3733800"/>
            <a:ext cx="8229600" cy="15541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40"/>
              </a:spcBef>
              <a:spcAft>
                <a:spcPts val="0"/>
              </a:spcAft>
              <a:buClr>
                <a:schemeClr val="lt1"/>
              </a:buClr>
              <a:buSzPts val="2200"/>
              <a:buFont typeface="Arial"/>
              <a:buNone/>
              <a:defRPr b="0" i="0" sz="2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pic>
        <p:nvPicPr>
          <p:cNvPr id="23" name="Google Shape;23;p14"/>
          <p:cNvPicPr preferRelativeResize="0"/>
          <p:nvPr/>
        </p:nvPicPr>
        <p:blipFill rotWithShape="1">
          <a:blip r:embed="rId2">
            <a:alphaModFix/>
          </a:blip>
          <a:srcRect b="0" l="0" r="0" t="0"/>
          <a:stretch/>
        </p:blipFill>
        <p:spPr>
          <a:xfrm>
            <a:off x="6604896" y="-228600"/>
            <a:ext cx="2171195" cy="3200400"/>
          </a:xfrm>
          <a:prstGeom prst="rect">
            <a:avLst/>
          </a:prstGeom>
          <a:noFill/>
          <a:ln>
            <a:noFill/>
          </a:ln>
        </p:spPr>
      </p:pic>
      <p:pic>
        <p:nvPicPr>
          <p:cNvPr id="24" name="Google Shape;24;p14"/>
          <p:cNvPicPr preferRelativeResize="0"/>
          <p:nvPr/>
        </p:nvPicPr>
        <p:blipFill rotWithShape="1">
          <a:blip r:embed="rId3">
            <a:alphaModFix/>
          </a:blip>
          <a:srcRect b="0" l="0" r="0" t="0"/>
          <a:stretch/>
        </p:blipFill>
        <p:spPr>
          <a:xfrm>
            <a:off x="457200" y="381000"/>
            <a:ext cx="2600325" cy="48603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quilt)">
  <p:cSld name="Title Slide (quilt)">
    <p:spTree>
      <p:nvGrpSpPr>
        <p:cNvPr id="25" name="Shape 25"/>
        <p:cNvGrpSpPr/>
        <p:nvPr/>
      </p:nvGrpSpPr>
      <p:grpSpPr>
        <a:xfrm>
          <a:off x="0" y="0"/>
          <a:ext cx="0" cy="0"/>
          <a:chOff x="0" y="0"/>
          <a:chExt cx="0" cy="0"/>
        </a:xfrm>
      </p:grpSpPr>
      <p:pic>
        <p:nvPicPr>
          <p:cNvPr id="26" name="Google Shape;26;p15"/>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7" name="Google Shape;27;p15"/>
          <p:cNvSpPr txBox="1"/>
          <p:nvPr>
            <p:ph idx="1" type="body"/>
          </p:nvPr>
        </p:nvSpPr>
        <p:spPr>
          <a:xfrm>
            <a:off x="457200" y="1828800"/>
            <a:ext cx="8229600" cy="15541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680"/>
              </a:spcBef>
              <a:spcAft>
                <a:spcPts val="0"/>
              </a:spcAft>
              <a:buClr>
                <a:schemeClr val="lt1"/>
              </a:buClr>
              <a:buSzPts val="3400"/>
              <a:buFont typeface="Arial"/>
              <a:buNone/>
              <a:defRPr b="1" i="0" sz="3400" u="none" cap="none" strike="noStrike">
                <a:solidFill>
                  <a:schemeClr val="lt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8" name="Google Shape;28;p15"/>
          <p:cNvSpPr/>
          <p:nvPr/>
        </p:nvSpPr>
        <p:spPr>
          <a:xfrm>
            <a:off x="576072" y="3505200"/>
            <a:ext cx="1828800" cy="45720"/>
          </a:xfrm>
          <a:prstGeom prst="rect">
            <a:avLst/>
          </a:prstGeom>
          <a:solidFill>
            <a:srgbClr val="DE602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9" name="Google Shape;29;p15"/>
          <p:cNvSpPr txBox="1"/>
          <p:nvPr>
            <p:ph idx="2" type="body"/>
          </p:nvPr>
        </p:nvSpPr>
        <p:spPr>
          <a:xfrm>
            <a:off x="457200" y="3733800"/>
            <a:ext cx="8229600" cy="15541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40"/>
              </a:spcBef>
              <a:spcAft>
                <a:spcPts val="0"/>
              </a:spcAft>
              <a:buClr>
                <a:schemeClr val="lt1"/>
              </a:buClr>
              <a:buSzPts val="2200"/>
              <a:buFont typeface="Arial"/>
              <a:buNone/>
              <a:defRPr b="0" i="0" sz="2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pic>
        <p:nvPicPr>
          <p:cNvPr id="30" name="Google Shape;30;p15"/>
          <p:cNvPicPr preferRelativeResize="0"/>
          <p:nvPr/>
        </p:nvPicPr>
        <p:blipFill rotWithShape="1">
          <a:blip r:embed="rId3">
            <a:alphaModFix/>
          </a:blip>
          <a:srcRect b="0" l="0" r="0" t="0"/>
          <a:stretch/>
        </p:blipFill>
        <p:spPr>
          <a:xfrm>
            <a:off x="457200" y="381000"/>
            <a:ext cx="2600325" cy="4860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gray)">
  <p:cSld name="Title Slide (gray)">
    <p:spTree>
      <p:nvGrpSpPr>
        <p:cNvPr id="31" name="Shape 31"/>
        <p:cNvGrpSpPr/>
        <p:nvPr/>
      </p:nvGrpSpPr>
      <p:grpSpPr>
        <a:xfrm>
          <a:off x="0" y="0"/>
          <a:ext cx="0" cy="0"/>
          <a:chOff x="0" y="0"/>
          <a:chExt cx="0" cy="0"/>
        </a:xfrm>
      </p:grpSpPr>
      <p:sp>
        <p:nvSpPr>
          <p:cNvPr id="32" name="Google Shape;32;p16"/>
          <p:cNvSpPr/>
          <p:nvPr/>
        </p:nvSpPr>
        <p:spPr>
          <a:xfrm>
            <a:off x="0" y="0"/>
            <a:ext cx="9144000" cy="6858000"/>
          </a:xfrm>
          <a:prstGeom prst="rect">
            <a:avLst/>
          </a:prstGeom>
          <a:solidFill>
            <a:srgbClr val="3A3A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3" name="Google Shape;33;p16"/>
          <p:cNvSpPr txBox="1"/>
          <p:nvPr>
            <p:ph idx="1" type="body"/>
          </p:nvPr>
        </p:nvSpPr>
        <p:spPr>
          <a:xfrm>
            <a:off x="457200" y="1828800"/>
            <a:ext cx="8229600" cy="15541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680"/>
              </a:spcBef>
              <a:spcAft>
                <a:spcPts val="0"/>
              </a:spcAft>
              <a:buClr>
                <a:schemeClr val="lt1"/>
              </a:buClr>
              <a:buSzPts val="3400"/>
              <a:buFont typeface="Arial"/>
              <a:buNone/>
              <a:defRPr b="1" i="0" sz="3400" u="none" cap="none" strike="noStrike">
                <a:solidFill>
                  <a:schemeClr val="lt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34" name="Google Shape;34;p16"/>
          <p:cNvSpPr/>
          <p:nvPr/>
        </p:nvSpPr>
        <p:spPr>
          <a:xfrm>
            <a:off x="576072" y="3505200"/>
            <a:ext cx="1828800" cy="45720"/>
          </a:xfrm>
          <a:prstGeom prst="rect">
            <a:avLst/>
          </a:prstGeom>
          <a:solidFill>
            <a:srgbClr val="DE602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5" name="Google Shape;35;p16"/>
          <p:cNvSpPr txBox="1"/>
          <p:nvPr>
            <p:ph idx="2" type="body"/>
          </p:nvPr>
        </p:nvSpPr>
        <p:spPr>
          <a:xfrm>
            <a:off x="457200" y="3733800"/>
            <a:ext cx="8229600" cy="155416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80"/>
              </a:spcBef>
              <a:spcAft>
                <a:spcPts val="0"/>
              </a:spcAft>
              <a:buClr>
                <a:schemeClr val="lt1"/>
              </a:buClr>
              <a:buSzPts val="2400"/>
              <a:buFont typeface="Arial"/>
              <a:buNone/>
              <a:defRPr b="0" i="0" sz="2400" u="none" cap="none" strike="noStrike">
                <a:solidFill>
                  <a:schemeClr val="lt1"/>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pic>
        <p:nvPicPr>
          <p:cNvPr id="36" name="Google Shape;36;p16"/>
          <p:cNvPicPr preferRelativeResize="0"/>
          <p:nvPr/>
        </p:nvPicPr>
        <p:blipFill rotWithShape="1">
          <a:blip r:embed="rId2">
            <a:alphaModFix/>
          </a:blip>
          <a:srcRect b="0" l="0" r="0" t="0"/>
          <a:stretch/>
        </p:blipFill>
        <p:spPr>
          <a:xfrm>
            <a:off x="6604896" y="-228600"/>
            <a:ext cx="2171195" cy="3200400"/>
          </a:xfrm>
          <a:prstGeom prst="rect">
            <a:avLst/>
          </a:prstGeom>
          <a:noFill/>
          <a:ln>
            <a:noFill/>
          </a:ln>
        </p:spPr>
      </p:pic>
      <p:pic>
        <p:nvPicPr>
          <p:cNvPr id="37" name="Google Shape;37;p16"/>
          <p:cNvPicPr preferRelativeResize="0"/>
          <p:nvPr/>
        </p:nvPicPr>
        <p:blipFill rotWithShape="1">
          <a:blip r:embed="rId3">
            <a:alphaModFix/>
          </a:blip>
          <a:srcRect b="0" l="0" r="0" t="0"/>
          <a:stretch/>
        </p:blipFill>
        <p:spPr>
          <a:xfrm>
            <a:off x="457200" y="381000"/>
            <a:ext cx="2600325" cy="48603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light gray)">
  <p:cSld name="Section Divider (light gray)">
    <p:spTree>
      <p:nvGrpSpPr>
        <p:cNvPr id="38" name="Shape 38"/>
        <p:cNvGrpSpPr/>
        <p:nvPr/>
      </p:nvGrpSpPr>
      <p:grpSpPr>
        <a:xfrm>
          <a:off x="0" y="0"/>
          <a:ext cx="0" cy="0"/>
          <a:chOff x="0" y="0"/>
          <a:chExt cx="0" cy="0"/>
        </a:xfrm>
      </p:grpSpPr>
      <p:sp>
        <p:nvSpPr>
          <p:cNvPr id="39" name="Google Shape;39;p17"/>
          <p:cNvSpPr/>
          <p:nvPr/>
        </p:nvSpPr>
        <p:spPr>
          <a:xfrm>
            <a:off x="0" y="0"/>
            <a:ext cx="9144000" cy="6858000"/>
          </a:xfrm>
          <a:prstGeom prst="rect">
            <a:avLst/>
          </a:prstGeom>
          <a:solidFill>
            <a:srgbClr val="E6E6E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00"/>
              <a:buFont typeface="Arial"/>
              <a:buNone/>
            </a:pPr>
            <a:r>
              <a:t/>
            </a:r>
            <a:endParaRPr b="0" i="0" sz="3500" u="none" cap="none" strike="noStrike">
              <a:solidFill>
                <a:schemeClr val="lt1"/>
              </a:solidFill>
              <a:latin typeface="Calibri"/>
              <a:ea typeface="Calibri"/>
              <a:cs typeface="Calibri"/>
              <a:sym typeface="Calibri"/>
            </a:endParaRPr>
          </a:p>
        </p:txBody>
      </p:sp>
      <p:sp>
        <p:nvSpPr>
          <p:cNvPr id="40" name="Google Shape;40;p17"/>
          <p:cNvSpPr/>
          <p:nvPr/>
        </p:nvSpPr>
        <p:spPr>
          <a:xfrm>
            <a:off x="576072" y="3505200"/>
            <a:ext cx="1828800" cy="45720"/>
          </a:xfrm>
          <a:prstGeom prst="rect">
            <a:avLst/>
          </a:prstGeom>
          <a:solidFill>
            <a:srgbClr val="4F31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00"/>
              <a:buFont typeface="Arial"/>
              <a:buNone/>
            </a:pPr>
            <a:r>
              <a:t/>
            </a:r>
            <a:endParaRPr b="0" i="0" sz="3500" u="none" cap="none" strike="noStrike">
              <a:solidFill>
                <a:schemeClr val="lt1"/>
              </a:solidFill>
              <a:latin typeface="Calibri"/>
              <a:ea typeface="Calibri"/>
              <a:cs typeface="Calibri"/>
              <a:sym typeface="Calibri"/>
            </a:endParaRPr>
          </a:p>
        </p:txBody>
      </p:sp>
      <p:sp>
        <p:nvSpPr>
          <p:cNvPr id="41" name="Google Shape;41;p17"/>
          <p:cNvSpPr txBox="1"/>
          <p:nvPr>
            <p:ph idx="1" type="body"/>
          </p:nvPr>
        </p:nvSpPr>
        <p:spPr>
          <a:xfrm>
            <a:off x="457200" y="1828800"/>
            <a:ext cx="8229600" cy="15541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700"/>
              </a:spcBef>
              <a:spcAft>
                <a:spcPts val="0"/>
              </a:spcAft>
              <a:buClr>
                <a:srgbClr val="4E4E4E"/>
              </a:buClr>
              <a:buSzPts val="3500"/>
              <a:buFont typeface="Arial"/>
              <a:buNone/>
              <a:defRPr b="1" i="0" sz="3500" u="none" cap="none" strike="noStrike">
                <a:solidFill>
                  <a:srgbClr val="4E4E4E"/>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pic>
        <p:nvPicPr>
          <p:cNvPr id="42" name="Google Shape;42;p17"/>
          <p:cNvPicPr preferRelativeResize="0"/>
          <p:nvPr/>
        </p:nvPicPr>
        <p:blipFill rotWithShape="1">
          <a:blip r:embed="rId2">
            <a:alphaModFix/>
          </a:blip>
          <a:srcRect b="0" l="0" r="0" t="0"/>
          <a:stretch/>
        </p:blipFill>
        <p:spPr>
          <a:xfrm>
            <a:off x="6604896" y="-228599"/>
            <a:ext cx="2171195" cy="3200397"/>
          </a:xfrm>
          <a:prstGeom prst="rect">
            <a:avLst/>
          </a:prstGeom>
          <a:noFill/>
          <a:ln>
            <a:noFill/>
          </a:ln>
        </p:spPr>
      </p:pic>
      <p:pic>
        <p:nvPicPr>
          <p:cNvPr id="43" name="Google Shape;43;p17"/>
          <p:cNvPicPr preferRelativeResize="0"/>
          <p:nvPr/>
        </p:nvPicPr>
        <p:blipFill rotWithShape="1">
          <a:blip r:embed="rId3">
            <a:alphaModFix/>
          </a:blip>
          <a:srcRect b="0" l="0" r="0" t="0"/>
          <a:stretch/>
        </p:blipFill>
        <p:spPr>
          <a:xfrm>
            <a:off x="6858000" y="6335418"/>
            <a:ext cx="2081904" cy="38913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white)">
  <p:cSld name="Section Divider (white)">
    <p:spTree>
      <p:nvGrpSpPr>
        <p:cNvPr id="44" name="Shape 44"/>
        <p:cNvGrpSpPr/>
        <p:nvPr/>
      </p:nvGrpSpPr>
      <p:grpSpPr>
        <a:xfrm>
          <a:off x="0" y="0"/>
          <a:ext cx="0" cy="0"/>
          <a:chOff x="0" y="0"/>
          <a:chExt cx="0" cy="0"/>
        </a:xfrm>
      </p:grpSpPr>
      <p:sp>
        <p:nvSpPr>
          <p:cNvPr id="45" name="Google Shape;45;p18"/>
          <p:cNvSpPr/>
          <p:nvPr/>
        </p:nvSpPr>
        <p:spPr>
          <a:xfrm>
            <a:off x="576072" y="3505200"/>
            <a:ext cx="1828800" cy="45720"/>
          </a:xfrm>
          <a:prstGeom prst="rect">
            <a:avLst/>
          </a:prstGeom>
          <a:solidFill>
            <a:srgbClr val="4F31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500"/>
              <a:buFont typeface="Arial"/>
              <a:buNone/>
            </a:pPr>
            <a:r>
              <a:t/>
            </a:r>
            <a:endParaRPr b="0" i="0" sz="3500" u="none" cap="none" strike="noStrike">
              <a:solidFill>
                <a:schemeClr val="lt1"/>
              </a:solidFill>
              <a:latin typeface="Calibri"/>
              <a:ea typeface="Calibri"/>
              <a:cs typeface="Calibri"/>
              <a:sym typeface="Calibri"/>
            </a:endParaRPr>
          </a:p>
        </p:txBody>
      </p:sp>
      <p:sp>
        <p:nvSpPr>
          <p:cNvPr id="46" name="Google Shape;46;p18"/>
          <p:cNvSpPr txBox="1"/>
          <p:nvPr>
            <p:ph idx="1" type="body"/>
          </p:nvPr>
        </p:nvSpPr>
        <p:spPr>
          <a:xfrm>
            <a:off x="457200" y="1828800"/>
            <a:ext cx="8229600" cy="155416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00000"/>
              </a:lnSpc>
              <a:spcBef>
                <a:spcPts val="700"/>
              </a:spcBef>
              <a:spcAft>
                <a:spcPts val="0"/>
              </a:spcAft>
              <a:buClr>
                <a:srgbClr val="4E4E4E"/>
              </a:buClr>
              <a:buSzPts val="3500"/>
              <a:buFont typeface="Arial"/>
              <a:buNone/>
              <a:defRPr b="1" i="0" sz="3500" u="none" cap="none" strike="noStrike">
                <a:solidFill>
                  <a:srgbClr val="4E4E4E"/>
                </a:solidFill>
                <a:latin typeface="Calibri"/>
                <a:ea typeface="Calibri"/>
                <a:cs typeface="Calibri"/>
                <a:sym typeface="Calibri"/>
              </a:defRPr>
            </a:lvl1pPr>
            <a:lvl2pPr indent="-228600" lvl="1" marL="914400" marR="0" rtl="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pic>
        <p:nvPicPr>
          <p:cNvPr id="47" name="Google Shape;47;p18"/>
          <p:cNvPicPr preferRelativeResize="0"/>
          <p:nvPr/>
        </p:nvPicPr>
        <p:blipFill rotWithShape="1">
          <a:blip r:embed="rId2">
            <a:alphaModFix/>
          </a:blip>
          <a:srcRect b="0" l="0" r="0" t="0"/>
          <a:stretch/>
        </p:blipFill>
        <p:spPr>
          <a:xfrm>
            <a:off x="6604896" y="-228599"/>
            <a:ext cx="2171195" cy="3200397"/>
          </a:xfrm>
          <a:prstGeom prst="rect">
            <a:avLst/>
          </a:prstGeom>
          <a:noFill/>
          <a:ln>
            <a:noFill/>
          </a:ln>
        </p:spPr>
      </p:pic>
      <p:pic>
        <p:nvPicPr>
          <p:cNvPr id="48" name="Google Shape;48;p18"/>
          <p:cNvPicPr preferRelativeResize="0"/>
          <p:nvPr/>
        </p:nvPicPr>
        <p:blipFill rotWithShape="1">
          <a:blip r:embed="rId3">
            <a:alphaModFix/>
          </a:blip>
          <a:srcRect b="0" l="0" r="0" t="0"/>
          <a:stretch/>
        </p:blipFill>
        <p:spPr>
          <a:xfrm>
            <a:off x="6858000" y="6324600"/>
            <a:ext cx="2081904" cy="38913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 name="Shape 55"/>
        <p:cNvGrpSpPr/>
        <p:nvPr/>
      </p:nvGrpSpPr>
      <p:grpSpPr>
        <a:xfrm>
          <a:off x="0" y="0"/>
          <a:ext cx="0" cy="0"/>
          <a:chOff x="0" y="0"/>
          <a:chExt cx="0" cy="0"/>
        </a:xfrm>
      </p:grpSpPr>
      <p:sp>
        <p:nvSpPr>
          <p:cNvPr id="56" name="Google Shape;56;p12"/>
          <p:cNvSpPr txBox="1"/>
          <p:nvPr>
            <p:ph type="title"/>
          </p:nvPr>
        </p:nvSpPr>
        <p:spPr>
          <a:xfrm>
            <a:off x="381000" y="46038"/>
            <a:ext cx="8229600" cy="56356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4E4E4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p:nvPr>
            <p:ph idx="1" type="body"/>
          </p:nvPr>
        </p:nvSpPr>
        <p:spPr>
          <a:xfrm>
            <a:off x="457200" y="1143000"/>
            <a:ext cx="8229600" cy="48307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SzPts val="1800"/>
              <a:buChar char="▪"/>
              <a:defRPr/>
            </a:lvl1pPr>
            <a:lvl2pPr indent="-342900" lvl="1" marL="914400" algn="l">
              <a:lnSpc>
                <a:spcPct val="100000"/>
              </a:lnSpc>
              <a:spcBef>
                <a:spcPts val="360"/>
              </a:spcBef>
              <a:spcAft>
                <a:spcPts val="0"/>
              </a:spcAft>
              <a:buSzPts val="1800"/>
              <a:buChar char="▪"/>
              <a:defRPr/>
            </a:lvl2pPr>
            <a:lvl3pPr indent="-342900" lvl="2" marL="1371600" algn="l">
              <a:lnSpc>
                <a:spcPct val="100000"/>
              </a:lnSpc>
              <a:spcBef>
                <a:spcPts val="360"/>
              </a:spcBef>
              <a:spcAft>
                <a:spcPts val="0"/>
              </a:spcAft>
              <a:buSzPts val="180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58" name="Google Shape;58;p12"/>
          <p:cNvSpPr txBox="1"/>
          <p:nvPr/>
        </p:nvSpPr>
        <p:spPr>
          <a:xfrm>
            <a:off x="609600" y="228600"/>
            <a:ext cx="8229600" cy="715962"/>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chemeClr val="dk1"/>
              </a:buClr>
              <a:buSzPts val="4000"/>
              <a:buFont typeface="Calibri"/>
              <a:buNone/>
            </a:pPr>
            <a:r>
              <a:t/>
            </a:r>
            <a:endParaRPr b="0" i="0" sz="4000" u="none" cap="none" strike="noStrike">
              <a:solidFill>
                <a:schemeClr val="lt1"/>
              </a:solidFill>
              <a:latin typeface="Calibri"/>
              <a:ea typeface="Calibri"/>
              <a:cs typeface="Calibri"/>
              <a:sym typeface="Calibri"/>
            </a:endParaRPr>
          </a:p>
        </p:txBody>
      </p:sp>
      <p:sp>
        <p:nvSpPr>
          <p:cNvPr id="59" name="Google Shape;59;p12"/>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type="twoObj">
  <p:cSld name="TWO_OBJECTS">
    <p:spTree>
      <p:nvGrpSpPr>
        <p:cNvPr id="60" name="Shape 60"/>
        <p:cNvGrpSpPr/>
        <p:nvPr/>
      </p:nvGrpSpPr>
      <p:grpSpPr>
        <a:xfrm>
          <a:off x="0" y="0"/>
          <a:ext cx="0" cy="0"/>
          <a:chOff x="0" y="0"/>
          <a:chExt cx="0" cy="0"/>
        </a:xfrm>
      </p:grpSpPr>
      <p:sp>
        <p:nvSpPr>
          <p:cNvPr id="61" name="Google Shape;61;p13"/>
          <p:cNvSpPr txBox="1"/>
          <p:nvPr>
            <p:ph type="title"/>
          </p:nvPr>
        </p:nvSpPr>
        <p:spPr>
          <a:xfrm>
            <a:off x="381000" y="46038"/>
            <a:ext cx="8229600" cy="56356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4E4E4E"/>
              </a:buClr>
              <a:buSzPts val="3000"/>
              <a:buFont typeface="Calibri"/>
              <a:buNone/>
              <a:defRPr>
                <a:solidFill>
                  <a:srgbClr val="4E4E4E"/>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13"/>
          <p:cNvSpPr txBox="1"/>
          <p:nvPr>
            <p:ph idx="1" type="body"/>
          </p:nvPr>
        </p:nvSpPr>
        <p:spPr>
          <a:xfrm>
            <a:off x="457200" y="1143000"/>
            <a:ext cx="4038600" cy="4525963"/>
          </a:xfrm>
          <a:prstGeom prst="rect">
            <a:avLst/>
          </a:prstGeom>
          <a:noFill/>
          <a:ln>
            <a:noFill/>
          </a:ln>
        </p:spPr>
        <p:txBody>
          <a:bodyPr anchorCtr="0" anchor="t" bIns="45700" lIns="91425" spcFirstLastPara="1" rIns="91425" wrap="square" tIns="45700">
            <a:normAutofit/>
          </a:bodyPr>
          <a:lstStyle>
            <a:lvl1pPr indent="-393700" lvl="0" marL="457200" algn="l">
              <a:lnSpc>
                <a:spcPct val="100000"/>
              </a:lnSpc>
              <a:spcBef>
                <a:spcPts val="520"/>
              </a:spcBef>
              <a:spcAft>
                <a:spcPts val="0"/>
              </a:spcAft>
              <a:buSzPts val="2600"/>
              <a:buChar char="▪"/>
              <a:defRPr sz="2600"/>
            </a:lvl1pPr>
            <a:lvl2pPr indent="-381000" lvl="1" marL="914400" algn="l">
              <a:lnSpc>
                <a:spcPct val="100000"/>
              </a:lnSpc>
              <a:spcBef>
                <a:spcPts val="480"/>
              </a:spcBef>
              <a:spcAft>
                <a:spcPts val="0"/>
              </a:spcAft>
              <a:buSzPts val="2400"/>
              <a:buChar char="▪"/>
              <a:defRPr sz="2400"/>
            </a:lvl2pPr>
            <a:lvl3pPr indent="-368300" lvl="2" marL="1371600" algn="l">
              <a:lnSpc>
                <a:spcPct val="100000"/>
              </a:lnSpc>
              <a:spcBef>
                <a:spcPts val="440"/>
              </a:spcBef>
              <a:spcAft>
                <a:spcPts val="0"/>
              </a:spcAft>
              <a:buSzPts val="2200"/>
              <a:buChar char="▪"/>
              <a:defRPr sz="2200"/>
            </a:lvl3pPr>
            <a:lvl4pPr indent="-355600" lvl="3" marL="1828800" algn="l">
              <a:lnSpc>
                <a:spcPct val="100000"/>
              </a:lnSpc>
              <a:spcBef>
                <a:spcPts val="400"/>
              </a:spcBef>
              <a:spcAft>
                <a:spcPts val="0"/>
              </a:spcAft>
              <a:buSzPts val="2000"/>
              <a:buChar char="▪"/>
              <a:defRPr sz="20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3" name="Google Shape;63;p13"/>
          <p:cNvSpPr txBox="1"/>
          <p:nvPr>
            <p:ph idx="2" type="body"/>
          </p:nvPr>
        </p:nvSpPr>
        <p:spPr>
          <a:xfrm>
            <a:off x="4648200" y="1143000"/>
            <a:ext cx="4038600" cy="4525963"/>
          </a:xfrm>
          <a:prstGeom prst="rect">
            <a:avLst/>
          </a:prstGeom>
          <a:noFill/>
          <a:ln>
            <a:noFill/>
          </a:ln>
        </p:spPr>
        <p:txBody>
          <a:bodyPr anchorCtr="0" anchor="t" bIns="45700" lIns="91425" spcFirstLastPara="1" rIns="91425" wrap="square" tIns="45700">
            <a:normAutofit/>
          </a:bodyPr>
          <a:lstStyle>
            <a:lvl1pPr indent="-393700" lvl="0" marL="457200" algn="l">
              <a:lnSpc>
                <a:spcPct val="100000"/>
              </a:lnSpc>
              <a:spcBef>
                <a:spcPts val="520"/>
              </a:spcBef>
              <a:spcAft>
                <a:spcPts val="0"/>
              </a:spcAft>
              <a:buSzPts val="2600"/>
              <a:buChar char="▪"/>
              <a:defRPr sz="2600"/>
            </a:lvl1pPr>
            <a:lvl2pPr indent="-381000" lvl="1" marL="914400" algn="l">
              <a:lnSpc>
                <a:spcPct val="100000"/>
              </a:lnSpc>
              <a:spcBef>
                <a:spcPts val="480"/>
              </a:spcBef>
              <a:spcAft>
                <a:spcPts val="0"/>
              </a:spcAft>
              <a:buSzPts val="2400"/>
              <a:buChar char="▪"/>
              <a:defRPr sz="2400"/>
            </a:lvl2pPr>
            <a:lvl3pPr indent="-355600" lvl="2" marL="1371600" algn="l">
              <a:lnSpc>
                <a:spcPct val="100000"/>
              </a:lnSpc>
              <a:spcBef>
                <a:spcPts val="400"/>
              </a:spcBef>
              <a:spcAft>
                <a:spcPts val="0"/>
              </a:spcAft>
              <a:buSzPts val="2000"/>
              <a:buChar char="▪"/>
              <a:defRPr sz="2000"/>
            </a:lvl3pPr>
            <a:lvl4pPr indent="-355600" lvl="3" marL="1828800" algn="l">
              <a:lnSpc>
                <a:spcPct val="100000"/>
              </a:lnSpc>
              <a:spcBef>
                <a:spcPts val="400"/>
              </a:spcBef>
              <a:spcAft>
                <a:spcPts val="0"/>
              </a:spcAft>
              <a:buSzPts val="2000"/>
              <a:buChar char="▪"/>
              <a:defRPr sz="2000"/>
            </a:lvl4pPr>
            <a:lvl5pPr indent="-342900" lvl="4" marL="2286000" algn="l">
              <a:lnSpc>
                <a:spcPct val="100000"/>
              </a:lnSpc>
              <a:spcBef>
                <a:spcPts val="360"/>
              </a:spcBef>
              <a:spcAft>
                <a:spcPts val="0"/>
              </a:spcAft>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64" name="Google Shape;64;p13"/>
          <p:cNvSpPr txBox="1"/>
          <p:nvPr/>
        </p:nvSpPr>
        <p:spPr>
          <a:xfrm>
            <a:off x="609600" y="228600"/>
            <a:ext cx="8229600" cy="715962"/>
          </a:xfrm>
          <a:prstGeom prst="rect">
            <a:avLst/>
          </a:prstGeom>
          <a:noFill/>
          <a:ln>
            <a:noFill/>
          </a:ln>
        </p:spPr>
        <p:txBody>
          <a:bodyPr anchorCtr="0" anchor="ctr" bIns="45700" lIns="91425" spcFirstLastPara="1" rIns="91425" wrap="square" tIns="45700">
            <a:normAutofit/>
          </a:bodyPr>
          <a:lstStyle/>
          <a:p>
            <a:pPr indent="0" lvl="0" marL="0" marR="0" rtl="0" algn="r">
              <a:lnSpc>
                <a:spcPct val="100000"/>
              </a:lnSpc>
              <a:spcBef>
                <a:spcPts val="0"/>
              </a:spcBef>
              <a:spcAft>
                <a:spcPts val="0"/>
              </a:spcAft>
              <a:buClr>
                <a:schemeClr val="dk1"/>
              </a:buClr>
              <a:buSzPts val="4000"/>
              <a:buFont typeface="Calibri"/>
              <a:buNone/>
            </a:pPr>
            <a:r>
              <a:t/>
            </a:r>
            <a:endParaRPr b="0" i="0" sz="4000" u="none" cap="none" strike="noStrike">
              <a:solidFill>
                <a:schemeClr val="lt1"/>
              </a:solidFill>
              <a:latin typeface="Calibri"/>
              <a:ea typeface="Calibri"/>
              <a:cs typeface="Calibri"/>
              <a:sym typeface="Calibri"/>
            </a:endParaRPr>
          </a:p>
        </p:txBody>
      </p:sp>
      <p:sp>
        <p:nvSpPr>
          <p:cNvPr id="65" name="Google Shape;65;p13"/>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rea">
  <p:cSld name="Image Area">
    <p:spTree>
      <p:nvGrpSpPr>
        <p:cNvPr id="66" name="Shape 66"/>
        <p:cNvGrpSpPr/>
        <p:nvPr/>
      </p:nvGrpSpPr>
      <p:grpSpPr>
        <a:xfrm>
          <a:off x="0" y="0"/>
          <a:ext cx="0" cy="0"/>
          <a:chOff x="0" y="0"/>
          <a:chExt cx="0" cy="0"/>
        </a:xfrm>
      </p:grpSpPr>
      <p:sp>
        <p:nvSpPr>
          <p:cNvPr id="67" name="Google Shape;67;p19"/>
          <p:cNvSpPr txBox="1"/>
          <p:nvPr>
            <p:ph type="title"/>
          </p:nvPr>
        </p:nvSpPr>
        <p:spPr>
          <a:xfrm>
            <a:off x="381000" y="46038"/>
            <a:ext cx="8229600" cy="563562"/>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4E4E4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9"/>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 name="Shape 49"/>
        <p:cNvGrpSpPr/>
        <p:nvPr/>
      </p:nvGrpSpPr>
      <p:grpSpPr>
        <a:xfrm>
          <a:off x="0" y="0"/>
          <a:ext cx="0" cy="0"/>
          <a:chOff x="0" y="0"/>
          <a:chExt cx="0" cy="0"/>
        </a:xfrm>
      </p:grpSpPr>
      <p:sp>
        <p:nvSpPr>
          <p:cNvPr id="50" name="Google Shape;50;p11"/>
          <p:cNvSpPr txBox="1"/>
          <p:nvPr>
            <p:ph type="title"/>
          </p:nvPr>
        </p:nvSpPr>
        <p:spPr>
          <a:xfrm>
            <a:off x="381000" y="46038"/>
            <a:ext cx="8229600" cy="563562"/>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4E4E4E"/>
              </a:buClr>
              <a:buSzPts val="3000"/>
              <a:buFont typeface="Calibri"/>
              <a:buNone/>
              <a:defRPr b="1" i="0" sz="3000" u="none" cap="none" strike="noStrike">
                <a:solidFill>
                  <a:srgbClr val="4E4E4E"/>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1" name="Google Shape;51;p11"/>
          <p:cNvSpPr txBox="1"/>
          <p:nvPr>
            <p:ph idx="1" type="body"/>
          </p:nvPr>
        </p:nvSpPr>
        <p:spPr>
          <a:xfrm>
            <a:off x="457200" y="1143000"/>
            <a:ext cx="8229600" cy="4830763"/>
          </a:xfrm>
          <a:prstGeom prst="rect">
            <a:avLst/>
          </a:prstGeom>
          <a:noFill/>
          <a:ln>
            <a:noFill/>
          </a:ln>
        </p:spPr>
        <p:txBody>
          <a:bodyPr anchorCtr="0" anchor="t" bIns="45700" lIns="91425" spcFirstLastPara="1" rIns="91425" wrap="square" tIns="45700">
            <a:normAutofit/>
          </a:bodyPr>
          <a:lstStyle>
            <a:lvl1pPr indent="-393700" lvl="0" marL="457200" marR="0" rtl="0" algn="l">
              <a:lnSpc>
                <a:spcPct val="100000"/>
              </a:lnSpc>
              <a:spcBef>
                <a:spcPts val="520"/>
              </a:spcBef>
              <a:spcAft>
                <a:spcPts val="0"/>
              </a:spcAft>
              <a:buClr>
                <a:srgbClr val="4F3177"/>
              </a:buClr>
              <a:buSzPts val="2600"/>
              <a:buFont typeface="Noto Sans Symbols"/>
              <a:buChar char="▪"/>
              <a:defRPr b="0" i="0" sz="2600" u="none" cap="none" strike="noStrike">
                <a:solidFill>
                  <a:srgbClr val="4E4E4E"/>
                </a:solidFill>
                <a:latin typeface="Calibri"/>
                <a:ea typeface="Calibri"/>
                <a:cs typeface="Calibri"/>
                <a:sym typeface="Calibri"/>
              </a:defRPr>
            </a:lvl1pPr>
            <a:lvl2pPr indent="-381000" lvl="1" marL="914400" marR="0" rtl="0" algn="l">
              <a:lnSpc>
                <a:spcPct val="100000"/>
              </a:lnSpc>
              <a:spcBef>
                <a:spcPts val="480"/>
              </a:spcBef>
              <a:spcAft>
                <a:spcPts val="0"/>
              </a:spcAft>
              <a:buClr>
                <a:srgbClr val="4F3177"/>
              </a:buClr>
              <a:buSzPts val="2400"/>
              <a:buFont typeface="Noto Sans Symbols"/>
              <a:buChar char="▪"/>
              <a:defRPr b="0" i="0" sz="2400" u="none" cap="none" strike="noStrike">
                <a:solidFill>
                  <a:srgbClr val="4E4E4E"/>
                </a:solidFill>
                <a:latin typeface="Calibri"/>
                <a:ea typeface="Calibri"/>
                <a:cs typeface="Calibri"/>
                <a:sym typeface="Calibri"/>
              </a:defRPr>
            </a:lvl2pPr>
            <a:lvl3pPr indent="-368300" lvl="2" marL="1371600" marR="0" rtl="0" algn="l">
              <a:lnSpc>
                <a:spcPct val="100000"/>
              </a:lnSpc>
              <a:spcBef>
                <a:spcPts val="440"/>
              </a:spcBef>
              <a:spcAft>
                <a:spcPts val="0"/>
              </a:spcAft>
              <a:buClr>
                <a:srgbClr val="4F3177"/>
              </a:buClr>
              <a:buSzPts val="2200"/>
              <a:buFont typeface="Noto Sans Symbols"/>
              <a:buChar char="▪"/>
              <a:defRPr b="0" i="0" sz="2200" u="none" cap="none" strike="noStrike">
                <a:solidFill>
                  <a:srgbClr val="4E4E4E"/>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4F3177"/>
              </a:buClr>
              <a:buSzPts val="2000"/>
              <a:buFont typeface="Noto Sans Symbols"/>
              <a:buChar char="▪"/>
              <a:defRPr b="0" i="0" sz="2000" u="none" cap="none" strike="noStrike">
                <a:solidFill>
                  <a:srgbClr val="4E4E4E"/>
                </a:solidFill>
                <a:latin typeface="Calibri"/>
                <a:ea typeface="Calibri"/>
                <a:cs typeface="Calibri"/>
                <a:sym typeface="Calibri"/>
              </a:defRPr>
            </a:lvl4pPr>
            <a:lvl5pPr indent="-342900" lvl="4" marL="2286000" marR="0" rtl="0" algn="l">
              <a:lnSpc>
                <a:spcPct val="100000"/>
              </a:lnSpc>
              <a:spcBef>
                <a:spcPts val="360"/>
              </a:spcBef>
              <a:spcAft>
                <a:spcPts val="0"/>
              </a:spcAft>
              <a:buClr>
                <a:srgbClr val="4F3177"/>
              </a:buClr>
              <a:buSzPts val="1800"/>
              <a:buFont typeface="Noto Sans Symbols"/>
              <a:buChar char="▪"/>
              <a:defRPr b="0" i="0" sz="1800" u="none" cap="none" strike="noStrike">
                <a:solidFill>
                  <a:srgbClr val="4E4E4E"/>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2" name="Google Shape;52;p11"/>
          <p:cNvSpPr txBox="1"/>
          <p:nvPr>
            <p:ph idx="12" type="sldNum"/>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
        <p:nvSpPr>
          <p:cNvPr id="53" name="Google Shape;53;p11"/>
          <p:cNvSpPr/>
          <p:nvPr/>
        </p:nvSpPr>
        <p:spPr>
          <a:xfrm>
            <a:off x="0" y="685800"/>
            <a:ext cx="9144000" cy="54864"/>
          </a:xfrm>
          <a:prstGeom prst="rect">
            <a:avLst/>
          </a:prstGeom>
          <a:solidFill>
            <a:srgbClr val="4F317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54" name="Google Shape;54;p11"/>
          <p:cNvPicPr preferRelativeResize="0"/>
          <p:nvPr/>
        </p:nvPicPr>
        <p:blipFill rotWithShape="1">
          <a:blip r:embed="rId1">
            <a:alphaModFix/>
          </a:blip>
          <a:srcRect b="0" l="0" r="0" t="0"/>
          <a:stretch/>
        </p:blipFill>
        <p:spPr>
          <a:xfrm>
            <a:off x="6642356" y="6340523"/>
            <a:ext cx="2044444" cy="38095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20.png"/><Relationship Id="rId5"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19.png"/><Relationship Id="rId5"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hyperlink" Target="http://drive.google.com/file/d/1II0i64DI6hseJYrYZW-PTjnPbUdtBZ_S/view" TargetMode="External"/><Relationship Id="rId5"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6.png"/><Relationship Id="rId5" Type="http://schemas.openxmlformats.org/officeDocument/2006/relationships/image" Target="../media/image13.png"/><Relationship Id="rId6" Type="http://schemas.openxmlformats.org/officeDocument/2006/relationships/image" Target="../media/image18.jpg"/><Relationship Id="rId7"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hyperlink" Target="http://www.youtube.com/watch?v=Uk6-uKhuJkI" TargetMode="External"/><Relationship Id="rId5"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3.png"/><Relationship Id="rId4" Type="http://schemas.openxmlformats.org/officeDocument/2006/relationships/image" Target="../media/image27.png"/><Relationship Id="rId5" Type="http://schemas.openxmlformats.org/officeDocument/2006/relationships/hyperlink" Target="http://www.youtube.com/watch?v=fmGKfyFKwgY" TargetMode="External"/><Relationship Id="rId6"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7.png"/><Relationship Id="rId5"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24.png"/><Relationship Id="rId5" Type="http://schemas.openxmlformats.org/officeDocument/2006/relationships/hyperlink" Target="http://www.youtube.com/watch?v=zHeIDUYPWH8" TargetMode="External"/><Relationship Id="rId6"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
          <p:cNvSpPr txBox="1"/>
          <p:nvPr>
            <p:ph idx="1" type="body"/>
          </p:nvPr>
        </p:nvSpPr>
        <p:spPr>
          <a:xfrm>
            <a:off x="457200" y="5257800"/>
            <a:ext cx="8229600" cy="1554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4E4E4E"/>
              </a:buClr>
              <a:buSzPts val="2200"/>
              <a:buNone/>
            </a:pPr>
            <a:r>
              <a:rPr lang="en-US">
                <a:latin typeface="Roboto"/>
                <a:ea typeface="Roboto"/>
                <a:cs typeface="Roboto"/>
                <a:sym typeface="Roboto"/>
              </a:rPr>
              <a:t>Welcome!!!!</a:t>
            </a:r>
            <a:endParaRPr>
              <a:latin typeface="Roboto"/>
              <a:ea typeface="Roboto"/>
              <a:cs typeface="Roboto"/>
              <a:sym typeface="Roboto"/>
            </a:endParaRPr>
          </a:p>
        </p:txBody>
      </p:sp>
      <p:sp>
        <p:nvSpPr>
          <p:cNvPr id="74" name="Google Shape;74;p1"/>
          <p:cNvSpPr txBox="1"/>
          <p:nvPr>
            <p:ph idx="2" type="body"/>
          </p:nvPr>
        </p:nvSpPr>
        <p:spPr>
          <a:xfrm>
            <a:off x="457200" y="3352800"/>
            <a:ext cx="8229600" cy="1554162"/>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rgbClr val="4E4E4E"/>
              </a:buClr>
              <a:buSzPts val="3500"/>
              <a:buNone/>
            </a:pPr>
            <a:r>
              <a:rPr b="0" lang="en-US">
                <a:latin typeface="Roboto Black"/>
                <a:ea typeface="Roboto Black"/>
                <a:cs typeface="Roboto Black"/>
                <a:sym typeface="Roboto Black"/>
              </a:rPr>
              <a:t>Community Justice Workshop</a:t>
            </a:r>
            <a:r>
              <a:rPr b="0" lang="en-US">
                <a:latin typeface="Roboto Black"/>
                <a:ea typeface="Roboto Black"/>
                <a:cs typeface="Roboto Black"/>
                <a:sym typeface="Roboto Black"/>
              </a:rPr>
              <a:t> </a:t>
            </a:r>
            <a:endParaRPr b="0">
              <a:latin typeface="Roboto Black"/>
              <a:ea typeface="Roboto Black"/>
              <a:cs typeface="Roboto Black"/>
              <a:sym typeface="Roboto Black"/>
            </a:endParaRPr>
          </a:p>
        </p:txBody>
      </p:sp>
      <p:pic>
        <p:nvPicPr>
          <p:cNvPr id="75" name="Google Shape;75;p1"/>
          <p:cNvPicPr preferRelativeResize="0"/>
          <p:nvPr/>
        </p:nvPicPr>
        <p:blipFill>
          <a:blip r:embed="rId3">
            <a:alphaModFix/>
          </a:blip>
          <a:stretch>
            <a:fillRect/>
          </a:stretch>
        </p:blipFill>
        <p:spPr>
          <a:xfrm>
            <a:off x="7363225" y="86000"/>
            <a:ext cx="1252850" cy="1252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0fa4f4a0cf_0_76"/>
          <p:cNvSpPr txBox="1"/>
          <p:nvPr>
            <p:ph type="title"/>
          </p:nvPr>
        </p:nvSpPr>
        <p:spPr>
          <a:xfrm>
            <a:off x="381000" y="46038"/>
            <a:ext cx="8229600" cy="563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Case Study #2</a:t>
            </a:r>
            <a:endParaRPr/>
          </a:p>
        </p:txBody>
      </p:sp>
      <p:sp>
        <p:nvSpPr>
          <p:cNvPr id="158" name="Google Shape;158;g20fa4f4a0cf_0_76"/>
          <p:cNvSpPr txBox="1"/>
          <p:nvPr>
            <p:ph idx="1" type="body"/>
          </p:nvPr>
        </p:nvSpPr>
        <p:spPr>
          <a:xfrm>
            <a:off x="457200" y="1143000"/>
            <a:ext cx="8229600" cy="48309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What are the factors that go into creating a school to prison pipeline?</a:t>
            </a:r>
            <a:endParaRPr/>
          </a:p>
        </p:txBody>
      </p:sp>
      <p:pic>
        <p:nvPicPr>
          <p:cNvPr id="159" name="Google Shape;159;g20fa4f4a0cf_0_76"/>
          <p:cNvPicPr preferRelativeResize="0"/>
          <p:nvPr/>
        </p:nvPicPr>
        <p:blipFill>
          <a:blip r:embed="rId3">
            <a:alphaModFix/>
          </a:blip>
          <a:stretch>
            <a:fillRect/>
          </a:stretch>
        </p:blipFill>
        <p:spPr>
          <a:xfrm>
            <a:off x="247250" y="5471350"/>
            <a:ext cx="1252850" cy="1252850"/>
          </a:xfrm>
          <a:prstGeom prst="rect">
            <a:avLst/>
          </a:prstGeom>
          <a:noFill/>
          <a:ln>
            <a:noFill/>
          </a:ln>
        </p:spPr>
      </p:pic>
      <p:pic>
        <p:nvPicPr>
          <p:cNvPr id="160" name="Google Shape;160;g20fa4f4a0cf_0_76"/>
          <p:cNvPicPr preferRelativeResize="0"/>
          <p:nvPr/>
        </p:nvPicPr>
        <p:blipFill>
          <a:blip r:embed="rId4">
            <a:alphaModFix/>
          </a:blip>
          <a:stretch>
            <a:fillRect/>
          </a:stretch>
        </p:blipFill>
        <p:spPr>
          <a:xfrm>
            <a:off x="3137301" y="2489800"/>
            <a:ext cx="3072025" cy="3072000"/>
          </a:xfrm>
          <a:prstGeom prst="rect">
            <a:avLst/>
          </a:prstGeom>
          <a:noFill/>
          <a:ln>
            <a:noFill/>
          </a:ln>
        </p:spPr>
      </p:pic>
      <p:pic>
        <p:nvPicPr>
          <p:cNvPr id="161" name="Google Shape;161;g20fa4f4a0cf_0_76"/>
          <p:cNvPicPr preferRelativeResize="0"/>
          <p:nvPr/>
        </p:nvPicPr>
        <p:blipFill>
          <a:blip r:embed="rId5">
            <a:alphaModFix/>
          </a:blip>
          <a:stretch>
            <a:fillRect/>
          </a:stretch>
        </p:blipFill>
        <p:spPr>
          <a:xfrm>
            <a:off x="7759800" y="-8476"/>
            <a:ext cx="850800" cy="672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20fa4f4a0cf_0_30"/>
          <p:cNvSpPr txBox="1"/>
          <p:nvPr>
            <p:ph type="title"/>
          </p:nvPr>
        </p:nvSpPr>
        <p:spPr>
          <a:xfrm>
            <a:off x="381000" y="46038"/>
            <a:ext cx="8229600" cy="563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Reflection + Takeaways</a:t>
            </a:r>
            <a:endParaRPr/>
          </a:p>
        </p:txBody>
      </p:sp>
      <p:sp>
        <p:nvSpPr>
          <p:cNvPr id="168" name="Google Shape;168;g20fa4f4a0cf_0_30"/>
          <p:cNvSpPr txBox="1"/>
          <p:nvPr>
            <p:ph idx="1" type="body"/>
          </p:nvPr>
        </p:nvSpPr>
        <p:spPr>
          <a:xfrm>
            <a:off x="457200" y="1143000"/>
            <a:ext cx="8229600" cy="4830900"/>
          </a:xfrm>
          <a:prstGeom prst="rect">
            <a:avLst/>
          </a:prstGeom>
        </p:spPr>
        <p:txBody>
          <a:bodyPr anchorCtr="0" anchor="t" bIns="45700" lIns="91425" spcFirstLastPara="1" rIns="91425" wrap="square" tIns="45700">
            <a:normAutofit/>
          </a:bodyPr>
          <a:lstStyle/>
          <a:p>
            <a:pPr indent="-342900" lvl="0" marL="457200" rtl="0" algn="l">
              <a:spcBef>
                <a:spcPts val="360"/>
              </a:spcBef>
              <a:spcAft>
                <a:spcPts val="0"/>
              </a:spcAft>
              <a:buSzPts val="1800"/>
              <a:buChar char="❖"/>
            </a:pPr>
            <a:r>
              <a:rPr lang="en-US"/>
              <a:t>How do these examples mirror your own communities?</a:t>
            </a:r>
            <a:endParaRPr/>
          </a:p>
          <a:p>
            <a:pPr indent="0" lvl="0" marL="457200" rtl="0" algn="l">
              <a:spcBef>
                <a:spcPts val="360"/>
              </a:spcBef>
              <a:spcAft>
                <a:spcPts val="0"/>
              </a:spcAft>
              <a:buNone/>
            </a:pPr>
            <a:r>
              <a:rPr lang="en-US"/>
              <a:t> </a:t>
            </a:r>
            <a:endParaRPr/>
          </a:p>
          <a:p>
            <a:pPr indent="-342900" lvl="0" marL="457200" rtl="0" algn="l">
              <a:spcBef>
                <a:spcPts val="360"/>
              </a:spcBef>
              <a:spcAft>
                <a:spcPts val="0"/>
              </a:spcAft>
              <a:buSzPts val="1800"/>
              <a:buChar char="❖"/>
            </a:pPr>
            <a:r>
              <a:rPr lang="en-US" sz="2400">
                <a:solidFill>
                  <a:srgbClr val="4E4E4E"/>
                </a:solidFill>
              </a:rPr>
              <a:t>Charles from Philly House: “At Philly House, they treat you as a human, not as a number or the statistics.” </a:t>
            </a:r>
            <a:endParaRPr sz="2400">
              <a:solidFill>
                <a:srgbClr val="4E4E4E"/>
              </a:solidFill>
            </a:endParaRPr>
          </a:p>
          <a:p>
            <a:pPr indent="-342900" lvl="1" marL="914400" rtl="0" algn="l">
              <a:spcBef>
                <a:spcPts val="0"/>
              </a:spcBef>
              <a:spcAft>
                <a:spcPts val="0"/>
              </a:spcAft>
              <a:buClr>
                <a:srgbClr val="4E4E4E"/>
              </a:buClr>
              <a:buSzPts val="1800"/>
              <a:buChar char="➢"/>
            </a:pPr>
            <a:r>
              <a:rPr lang="en-US" sz="2400">
                <a:solidFill>
                  <a:srgbClr val="4E4E4E"/>
                </a:solidFill>
              </a:rPr>
              <a:t>Why are both necessary?</a:t>
            </a:r>
            <a:endParaRPr sz="3800">
              <a:solidFill>
                <a:srgbClr val="4E4E4E"/>
              </a:solidFill>
            </a:endParaRPr>
          </a:p>
          <a:p>
            <a:pPr indent="0" lvl="0" marL="457200" rtl="0" algn="l">
              <a:spcBef>
                <a:spcPts val="360"/>
              </a:spcBef>
              <a:spcAft>
                <a:spcPts val="0"/>
              </a:spcAft>
              <a:buNone/>
            </a:pPr>
            <a:r>
              <a:t/>
            </a:r>
            <a:endParaRPr sz="2200"/>
          </a:p>
          <a:p>
            <a:pPr indent="-342900" lvl="0" marL="457200" rtl="0" algn="l">
              <a:spcBef>
                <a:spcPts val="360"/>
              </a:spcBef>
              <a:spcAft>
                <a:spcPts val="0"/>
              </a:spcAft>
              <a:buSzPts val="1800"/>
              <a:buChar char="❖"/>
            </a:pPr>
            <a:r>
              <a:rPr lang="en-US"/>
              <a:t>How can you envision yourself using PolicyMap to enhance your curriculum or research strategies?</a:t>
            </a:r>
            <a:endParaRPr/>
          </a:p>
        </p:txBody>
      </p:sp>
      <p:pic>
        <p:nvPicPr>
          <p:cNvPr id="169" name="Google Shape;169;g20fa4f4a0cf_0_30"/>
          <p:cNvPicPr preferRelativeResize="0"/>
          <p:nvPr/>
        </p:nvPicPr>
        <p:blipFill>
          <a:blip r:embed="rId3">
            <a:alphaModFix/>
          </a:blip>
          <a:stretch>
            <a:fillRect/>
          </a:stretch>
        </p:blipFill>
        <p:spPr>
          <a:xfrm>
            <a:off x="247250" y="5471350"/>
            <a:ext cx="1252850" cy="1252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2134d36a6d1_0_0"/>
          <p:cNvSpPr txBox="1"/>
          <p:nvPr>
            <p:ph type="title"/>
          </p:nvPr>
        </p:nvSpPr>
        <p:spPr>
          <a:xfrm>
            <a:off x="381000" y="46038"/>
            <a:ext cx="8229600" cy="563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Connecting data and community: Ingrid Ellis</a:t>
            </a:r>
            <a:endParaRPr/>
          </a:p>
        </p:txBody>
      </p:sp>
      <p:pic>
        <p:nvPicPr>
          <p:cNvPr id="176" name="Google Shape;176;g2134d36a6d1_0_0"/>
          <p:cNvPicPr preferRelativeResize="0"/>
          <p:nvPr/>
        </p:nvPicPr>
        <p:blipFill>
          <a:blip r:embed="rId3">
            <a:alphaModFix/>
          </a:blip>
          <a:stretch>
            <a:fillRect/>
          </a:stretch>
        </p:blipFill>
        <p:spPr>
          <a:xfrm>
            <a:off x="1423000" y="943300"/>
            <a:ext cx="6298001" cy="5415626"/>
          </a:xfrm>
          <a:prstGeom prst="rect">
            <a:avLst/>
          </a:prstGeom>
          <a:noFill/>
          <a:ln>
            <a:noFill/>
          </a:ln>
        </p:spPr>
      </p:pic>
      <p:pic>
        <p:nvPicPr>
          <p:cNvPr id="177" name="Google Shape;177;g2134d36a6d1_0_0"/>
          <p:cNvPicPr preferRelativeResize="0"/>
          <p:nvPr/>
        </p:nvPicPr>
        <p:blipFill>
          <a:blip r:embed="rId4">
            <a:alphaModFix/>
          </a:blip>
          <a:stretch>
            <a:fillRect/>
          </a:stretch>
        </p:blipFill>
        <p:spPr>
          <a:xfrm>
            <a:off x="247250" y="5471350"/>
            <a:ext cx="1252850" cy="1252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8"/>
          <p:cNvSpPr txBox="1"/>
          <p:nvPr>
            <p:ph idx="1" type="body"/>
          </p:nvPr>
        </p:nvSpPr>
        <p:spPr>
          <a:xfrm>
            <a:off x="457200" y="1828800"/>
            <a:ext cx="8229600" cy="1554300"/>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lt1"/>
              </a:buClr>
              <a:buSzPts val="7200"/>
              <a:buNone/>
            </a:pPr>
            <a:r>
              <a:rPr lang="en-US" sz="7200"/>
              <a:t>Thank you!</a:t>
            </a:r>
            <a:endParaRPr sz="7200"/>
          </a:p>
          <a:p>
            <a:pPr indent="0" lvl="0" marL="0" rtl="0" algn="l">
              <a:lnSpc>
                <a:spcPct val="100000"/>
              </a:lnSpc>
              <a:spcBef>
                <a:spcPts val="0"/>
              </a:spcBef>
              <a:spcAft>
                <a:spcPts val="0"/>
              </a:spcAft>
              <a:buClr>
                <a:schemeClr val="lt1"/>
              </a:buClr>
              <a:buSzPts val="7200"/>
              <a:buNone/>
            </a:pPr>
            <a:r>
              <a:rPr lang="en-US"/>
              <a:t>For future questions please reach out to:</a:t>
            </a:r>
            <a:endParaRPr sz="100"/>
          </a:p>
        </p:txBody>
      </p:sp>
      <p:sp>
        <p:nvSpPr>
          <p:cNvPr id="183" name="Google Shape;183;p8"/>
          <p:cNvSpPr txBox="1"/>
          <p:nvPr>
            <p:ph idx="2" type="body"/>
          </p:nvPr>
        </p:nvSpPr>
        <p:spPr>
          <a:xfrm>
            <a:off x="457200" y="3733800"/>
            <a:ext cx="8229600" cy="1037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4000"/>
              <a:buNone/>
            </a:pPr>
            <a:r>
              <a:rPr b="1" i="1" lang="en-US" sz="4500">
                <a:latin typeface="Arial"/>
                <a:ea typeface="Arial"/>
                <a:cs typeface="Arial"/>
                <a:sym typeface="Arial"/>
              </a:rPr>
              <a:t>PolicyMap</a:t>
            </a:r>
            <a:r>
              <a:rPr lang="en-US" sz="4000"/>
              <a:t>        </a:t>
            </a:r>
            <a:r>
              <a:rPr b="1" i="1" lang="en-US" sz="4500">
                <a:latin typeface="Arial"/>
                <a:ea typeface="Arial"/>
                <a:cs typeface="Arial"/>
                <a:sym typeface="Arial"/>
              </a:rPr>
              <a:t>Justice Studies </a:t>
            </a:r>
            <a:endParaRPr b="1" i="1" sz="4500">
              <a:latin typeface="Arial"/>
              <a:ea typeface="Arial"/>
              <a:cs typeface="Arial"/>
              <a:sym typeface="Arial"/>
            </a:endParaRPr>
          </a:p>
          <a:p>
            <a:pPr indent="0" lvl="0" marL="0" rtl="0" algn="l">
              <a:lnSpc>
                <a:spcPct val="100000"/>
              </a:lnSpc>
              <a:spcBef>
                <a:spcPts val="0"/>
              </a:spcBef>
              <a:spcAft>
                <a:spcPts val="0"/>
              </a:spcAft>
              <a:buClr>
                <a:schemeClr val="lt1"/>
              </a:buClr>
              <a:buSzPts val="4000"/>
              <a:buNone/>
            </a:pPr>
            <a:r>
              <a:t/>
            </a:r>
            <a:endParaRPr sz="4000"/>
          </a:p>
          <a:p>
            <a:pPr indent="0" lvl="0" marL="0" rtl="0" algn="l">
              <a:lnSpc>
                <a:spcPct val="100000"/>
              </a:lnSpc>
              <a:spcBef>
                <a:spcPts val="0"/>
              </a:spcBef>
              <a:spcAft>
                <a:spcPts val="0"/>
              </a:spcAft>
              <a:buClr>
                <a:schemeClr val="lt1"/>
              </a:buClr>
              <a:buSzPts val="4000"/>
              <a:buNone/>
            </a:pPr>
            <a:r>
              <a:t/>
            </a:r>
            <a:endParaRPr sz="4000"/>
          </a:p>
        </p:txBody>
      </p:sp>
      <p:pic>
        <p:nvPicPr>
          <p:cNvPr id="184" name="Google Shape;184;p8"/>
          <p:cNvPicPr preferRelativeResize="0"/>
          <p:nvPr/>
        </p:nvPicPr>
        <p:blipFill rotWithShape="1">
          <a:blip r:embed="rId3">
            <a:alphaModFix/>
          </a:blip>
          <a:srcRect b="38499" l="0" r="71214" t="0"/>
          <a:stretch/>
        </p:blipFill>
        <p:spPr>
          <a:xfrm>
            <a:off x="6878523" y="133000"/>
            <a:ext cx="1808276" cy="1344950"/>
          </a:xfrm>
          <a:prstGeom prst="rect">
            <a:avLst/>
          </a:prstGeom>
          <a:noFill/>
          <a:ln>
            <a:noFill/>
          </a:ln>
        </p:spPr>
      </p:pic>
      <p:pic>
        <p:nvPicPr>
          <p:cNvPr id="185" name="Google Shape;185;p8"/>
          <p:cNvPicPr preferRelativeResize="0"/>
          <p:nvPr/>
        </p:nvPicPr>
        <p:blipFill>
          <a:blip r:embed="rId4">
            <a:alphaModFix/>
          </a:blip>
          <a:stretch>
            <a:fillRect/>
          </a:stretch>
        </p:blipFill>
        <p:spPr>
          <a:xfrm>
            <a:off x="5921150" y="4771475"/>
            <a:ext cx="1675825" cy="1675825"/>
          </a:xfrm>
          <a:prstGeom prst="rect">
            <a:avLst/>
          </a:prstGeom>
          <a:noFill/>
          <a:ln>
            <a:noFill/>
          </a:ln>
        </p:spPr>
      </p:pic>
      <p:pic>
        <p:nvPicPr>
          <p:cNvPr id="186" name="Google Shape;186;p8"/>
          <p:cNvPicPr preferRelativeResize="0"/>
          <p:nvPr/>
        </p:nvPicPr>
        <p:blipFill>
          <a:blip r:embed="rId5">
            <a:alphaModFix/>
          </a:blip>
          <a:stretch>
            <a:fillRect/>
          </a:stretch>
        </p:blipFill>
        <p:spPr>
          <a:xfrm>
            <a:off x="754108" y="4771483"/>
            <a:ext cx="1675824" cy="16758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g21ccbabe8eb_0_1"/>
          <p:cNvSpPr txBox="1"/>
          <p:nvPr>
            <p:ph type="title"/>
          </p:nvPr>
        </p:nvSpPr>
        <p:spPr>
          <a:xfrm>
            <a:off x="381000" y="46038"/>
            <a:ext cx="8229600" cy="563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Connecting data and community: Ingrid Ellis</a:t>
            </a:r>
            <a:endParaRPr/>
          </a:p>
        </p:txBody>
      </p:sp>
      <p:pic>
        <p:nvPicPr>
          <p:cNvPr id="193" name="Google Shape;193;g21ccbabe8eb_0_1"/>
          <p:cNvPicPr preferRelativeResize="0"/>
          <p:nvPr/>
        </p:nvPicPr>
        <p:blipFill>
          <a:blip r:embed="rId3">
            <a:alphaModFix/>
          </a:blip>
          <a:stretch>
            <a:fillRect/>
          </a:stretch>
        </p:blipFill>
        <p:spPr>
          <a:xfrm>
            <a:off x="247250" y="5471350"/>
            <a:ext cx="1252850" cy="1252850"/>
          </a:xfrm>
          <a:prstGeom prst="rect">
            <a:avLst/>
          </a:prstGeom>
          <a:noFill/>
          <a:ln>
            <a:noFill/>
          </a:ln>
        </p:spPr>
      </p:pic>
      <p:pic>
        <p:nvPicPr>
          <p:cNvPr id="194" name="Google Shape;194;g21ccbabe8eb_0_1" title="POLICYMAPS 1.mov">
            <a:hlinkClick r:id="rId4"/>
          </p:cNvPr>
          <p:cNvPicPr preferRelativeResize="0"/>
          <p:nvPr/>
        </p:nvPicPr>
        <p:blipFill>
          <a:blip r:embed="rId5">
            <a:alphaModFix/>
          </a:blip>
          <a:stretch>
            <a:fillRect/>
          </a:stretch>
        </p:blipFill>
        <p:spPr>
          <a:xfrm>
            <a:off x="1500100" y="1169551"/>
            <a:ext cx="6427500" cy="482061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1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2"/>
          <p:cNvSpPr txBox="1"/>
          <p:nvPr>
            <p:ph type="title"/>
          </p:nvPr>
        </p:nvSpPr>
        <p:spPr>
          <a:xfrm>
            <a:off x="381000" y="46038"/>
            <a:ext cx="8229600" cy="563562"/>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E4E4E"/>
              </a:buClr>
              <a:buSzPts val="3000"/>
              <a:buFont typeface="Calibri"/>
              <a:buNone/>
            </a:pPr>
            <a:r>
              <a:rPr b="0" lang="en-US">
                <a:latin typeface="Roboto Black"/>
                <a:ea typeface="Roboto Black"/>
                <a:cs typeface="Roboto Black"/>
                <a:sym typeface="Roboto Black"/>
              </a:rPr>
              <a:t>Meet the Presenters</a:t>
            </a:r>
            <a:endParaRPr b="0">
              <a:latin typeface="Roboto Black"/>
              <a:ea typeface="Roboto Black"/>
              <a:cs typeface="Roboto Black"/>
              <a:sym typeface="Roboto Black"/>
            </a:endParaRPr>
          </a:p>
        </p:txBody>
      </p:sp>
      <p:pic>
        <p:nvPicPr>
          <p:cNvPr id="81" name="Google Shape;81;p2"/>
          <p:cNvPicPr preferRelativeResize="0"/>
          <p:nvPr/>
        </p:nvPicPr>
        <p:blipFill rotWithShape="1">
          <a:blip r:embed="rId3">
            <a:alphaModFix/>
          </a:blip>
          <a:srcRect b="0" l="0" r="0" t="0"/>
          <a:stretch/>
        </p:blipFill>
        <p:spPr>
          <a:xfrm>
            <a:off x="3923600" y="2329825"/>
            <a:ext cx="1786775" cy="1786775"/>
          </a:xfrm>
          <a:prstGeom prst="rect">
            <a:avLst/>
          </a:prstGeom>
          <a:noFill/>
          <a:ln>
            <a:noFill/>
          </a:ln>
        </p:spPr>
      </p:pic>
      <p:sp>
        <p:nvSpPr>
          <p:cNvPr id="82" name="Google Shape;82;p2"/>
          <p:cNvSpPr/>
          <p:nvPr/>
        </p:nvSpPr>
        <p:spPr>
          <a:xfrm>
            <a:off x="651700" y="4223250"/>
            <a:ext cx="2679600" cy="563400"/>
          </a:xfrm>
          <a:prstGeom prst="rect">
            <a:avLst/>
          </a:prstGeom>
          <a:noFill/>
          <a:ln cap="flat" cmpd="sng" w="57150">
            <a:solidFill>
              <a:srgbClr val="0B539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B5394"/>
              </a:solidFill>
              <a:latin typeface="Calibri"/>
              <a:ea typeface="Calibri"/>
              <a:cs typeface="Calibri"/>
              <a:sym typeface="Calibri"/>
            </a:endParaRPr>
          </a:p>
        </p:txBody>
      </p:sp>
      <p:sp>
        <p:nvSpPr>
          <p:cNvPr id="83" name="Google Shape;83;p2"/>
          <p:cNvSpPr txBox="1"/>
          <p:nvPr/>
        </p:nvSpPr>
        <p:spPr>
          <a:xfrm>
            <a:off x="651700" y="4181700"/>
            <a:ext cx="26796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lang="en-US" sz="1200">
                <a:latin typeface="Calibri"/>
                <a:ea typeface="Calibri"/>
                <a:cs typeface="Calibri"/>
                <a:sym typeface="Calibri"/>
              </a:rPr>
              <a:t>Dr. Cyndi Reed Rickards</a:t>
            </a:r>
            <a:endParaRPr b="1"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Associate Teaching Professor </a:t>
            </a:r>
            <a:endParaRPr sz="12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lang="en-US" sz="1200">
                <a:latin typeface="Calibri"/>
                <a:ea typeface="Calibri"/>
                <a:cs typeface="Calibri"/>
                <a:sym typeface="Calibri"/>
              </a:rPr>
              <a:t>Director of Justice Studies</a:t>
            </a:r>
            <a:endParaRPr sz="1200">
              <a:latin typeface="Calibri"/>
              <a:ea typeface="Calibri"/>
              <a:cs typeface="Calibri"/>
              <a:sym typeface="Calibri"/>
            </a:endParaRPr>
          </a:p>
        </p:txBody>
      </p:sp>
      <p:pic>
        <p:nvPicPr>
          <p:cNvPr id="84" name="Google Shape;84;p2"/>
          <p:cNvPicPr preferRelativeResize="0"/>
          <p:nvPr/>
        </p:nvPicPr>
        <p:blipFill rotWithShape="1">
          <a:blip r:embed="rId4">
            <a:alphaModFix/>
          </a:blip>
          <a:srcRect b="0" l="0" r="0" t="0"/>
          <a:stretch/>
        </p:blipFill>
        <p:spPr>
          <a:xfrm>
            <a:off x="3477200" y="4181700"/>
            <a:ext cx="2679600" cy="646500"/>
          </a:xfrm>
          <a:prstGeom prst="rect">
            <a:avLst/>
          </a:prstGeom>
          <a:noFill/>
          <a:ln>
            <a:noFill/>
          </a:ln>
        </p:spPr>
      </p:pic>
      <p:sp>
        <p:nvSpPr>
          <p:cNvPr id="85" name="Google Shape;85;p2"/>
          <p:cNvSpPr txBox="1"/>
          <p:nvPr/>
        </p:nvSpPr>
        <p:spPr>
          <a:xfrm>
            <a:off x="3617934" y="4197150"/>
            <a:ext cx="2280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chemeClr val="dk1"/>
                </a:solidFill>
                <a:latin typeface="Calibri"/>
                <a:ea typeface="Calibri"/>
                <a:cs typeface="Calibri"/>
                <a:sym typeface="Calibri"/>
              </a:rPr>
              <a:t>Dr. </a:t>
            </a:r>
            <a:r>
              <a:rPr b="1" i="0" lang="en-US" sz="1200" u="none" cap="none" strike="noStrike">
                <a:solidFill>
                  <a:schemeClr val="dk1"/>
                </a:solidFill>
                <a:latin typeface="Calibri"/>
                <a:ea typeface="Calibri"/>
                <a:cs typeface="Calibri"/>
                <a:sym typeface="Calibri"/>
              </a:rPr>
              <a:t>Jazmyne McNeese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50"/>
              <a:buFont typeface="Arial"/>
              <a:buNone/>
            </a:pPr>
            <a:r>
              <a:rPr b="0" i="0" lang="en-US" sz="1200" u="none" cap="none" strike="noStrike">
                <a:solidFill>
                  <a:schemeClr val="dk1"/>
                </a:solidFill>
                <a:latin typeface="Calibri"/>
                <a:ea typeface="Calibri"/>
                <a:cs typeface="Calibri"/>
                <a:sym typeface="Calibri"/>
              </a:rPr>
              <a:t>Senior Data Services Analyst</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50"/>
              <a:buFont typeface="Arial"/>
              <a:buNone/>
            </a:pPr>
            <a:r>
              <a:rPr lang="en-US" sz="1200">
                <a:solidFill>
                  <a:schemeClr val="dk1"/>
                </a:solidFill>
                <a:latin typeface="Calibri"/>
                <a:ea typeface="Calibri"/>
                <a:cs typeface="Calibri"/>
                <a:sym typeface="Calibri"/>
              </a:rPr>
              <a:t>Researcher &amp; CED </a:t>
            </a:r>
            <a:r>
              <a:rPr lang="en-US" sz="1200">
                <a:solidFill>
                  <a:schemeClr val="dk1"/>
                </a:solidFill>
                <a:latin typeface="Calibri"/>
                <a:ea typeface="Calibri"/>
                <a:cs typeface="Calibri"/>
                <a:sym typeface="Calibri"/>
              </a:rPr>
              <a:t>Specialist</a:t>
            </a:r>
            <a:endParaRPr sz="1200">
              <a:solidFill>
                <a:schemeClr val="dk1"/>
              </a:solidFill>
              <a:latin typeface="Calibri"/>
              <a:ea typeface="Calibri"/>
              <a:cs typeface="Calibri"/>
              <a:sym typeface="Calibri"/>
            </a:endParaRPr>
          </a:p>
        </p:txBody>
      </p:sp>
      <p:sp>
        <p:nvSpPr>
          <p:cNvPr id="86" name="Google Shape;86;p2"/>
          <p:cNvSpPr txBox="1"/>
          <p:nvPr/>
        </p:nvSpPr>
        <p:spPr>
          <a:xfrm>
            <a:off x="457200" y="927800"/>
            <a:ext cx="8229600" cy="563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7030A0"/>
              </a:buClr>
              <a:buSzPts val="3000"/>
              <a:buFont typeface="Calibri"/>
              <a:buNone/>
            </a:pPr>
            <a:r>
              <a:rPr lang="en-US" sz="2400" u="sng">
                <a:solidFill>
                  <a:srgbClr val="0B5394"/>
                </a:solidFill>
                <a:latin typeface="Roboto Black"/>
                <a:ea typeface="Roboto Black"/>
                <a:cs typeface="Roboto Black"/>
                <a:sym typeface="Roboto Black"/>
              </a:rPr>
              <a:t>A Collaboration by</a:t>
            </a:r>
            <a:endParaRPr sz="2400" u="sng">
              <a:solidFill>
                <a:srgbClr val="0B5394"/>
              </a:solidFill>
              <a:latin typeface="Roboto Black"/>
              <a:ea typeface="Roboto Black"/>
              <a:cs typeface="Roboto Black"/>
              <a:sym typeface="Roboto Black"/>
            </a:endParaRPr>
          </a:p>
          <a:p>
            <a:pPr indent="0" lvl="0" marL="0" marR="0" rtl="0" algn="ctr">
              <a:lnSpc>
                <a:spcPct val="100000"/>
              </a:lnSpc>
              <a:spcBef>
                <a:spcPts val="0"/>
              </a:spcBef>
              <a:spcAft>
                <a:spcPts val="0"/>
              </a:spcAft>
              <a:buClr>
                <a:srgbClr val="7030A0"/>
              </a:buClr>
              <a:buSzPts val="3000"/>
              <a:buFont typeface="Calibri"/>
              <a:buNone/>
            </a:pPr>
            <a:r>
              <a:rPr lang="en-US" sz="2400" u="sng">
                <a:solidFill>
                  <a:srgbClr val="0B5394"/>
                </a:solidFill>
                <a:latin typeface="Roboto Black"/>
                <a:ea typeface="Roboto Black"/>
                <a:cs typeface="Roboto Black"/>
                <a:sym typeface="Roboto Black"/>
              </a:rPr>
              <a:t>Drexel University &amp; </a:t>
            </a:r>
            <a:r>
              <a:rPr lang="en-US" sz="2400" u="sng">
                <a:solidFill>
                  <a:srgbClr val="0B5394"/>
                </a:solidFill>
                <a:latin typeface="Roboto Black"/>
                <a:ea typeface="Roboto Black"/>
                <a:cs typeface="Roboto Black"/>
                <a:sym typeface="Roboto Black"/>
              </a:rPr>
              <a:t>Policy Map Inc.</a:t>
            </a:r>
            <a:endParaRPr b="0" i="0" sz="800" u="none" cap="none" strike="noStrike">
              <a:solidFill>
                <a:srgbClr val="0B5394"/>
              </a:solidFill>
              <a:latin typeface="Roboto Black"/>
              <a:ea typeface="Roboto Black"/>
              <a:cs typeface="Roboto Black"/>
              <a:sym typeface="Roboto Black"/>
            </a:endParaRPr>
          </a:p>
        </p:txBody>
      </p:sp>
      <p:pic>
        <p:nvPicPr>
          <p:cNvPr id="87" name="Google Shape;87;p2"/>
          <p:cNvPicPr preferRelativeResize="0"/>
          <p:nvPr/>
        </p:nvPicPr>
        <p:blipFill>
          <a:blip r:embed="rId5">
            <a:alphaModFix/>
          </a:blip>
          <a:stretch>
            <a:fillRect/>
          </a:stretch>
        </p:blipFill>
        <p:spPr>
          <a:xfrm>
            <a:off x="247250" y="5471350"/>
            <a:ext cx="1252850" cy="1252850"/>
          </a:xfrm>
          <a:prstGeom prst="rect">
            <a:avLst/>
          </a:prstGeom>
          <a:noFill/>
          <a:ln>
            <a:noFill/>
          </a:ln>
        </p:spPr>
      </p:pic>
      <p:pic>
        <p:nvPicPr>
          <p:cNvPr id="88" name="Google Shape;88;p2"/>
          <p:cNvPicPr preferRelativeResize="0"/>
          <p:nvPr/>
        </p:nvPicPr>
        <p:blipFill rotWithShape="1">
          <a:blip r:embed="rId6">
            <a:alphaModFix/>
          </a:blip>
          <a:srcRect b="17150" l="0" r="26318" t="3598"/>
          <a:stretch/>
        </p:blipFill>
        <p:spPr>
          <a:xfrm>
            <a:off x="1063725" y="2329850"/>
            <a:ext cx="1769599" cy="1786775"/>
          </a:xfrm>
          <a:prstGeom prst="rect">
            <a:avLst/>
          </a:prstGeom>
          <a:noFill/>
          <a:ln>
            <a:noFill/>
          </a:ln>
        </p:spPr>
      </p:pic>
      <p:sp>
        <p:nvSpPr>
          <p:cNvPr id="89" name="Google Shape;89;p2"/>
          <p:cNvSpPr txBox="1"/>
          <p:nvPr/>
        </p:nvSpPr>
        <p:spPr>
          <a:xfrm>
            <a:off x="6229742" y="3983968"/>
            <a:ext cx="17868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t/>
            </a:r>
            <a:endParaRPr b="0" i="0" sz="1400" u="none" cap="none" strike="noStrike">
              <a:solidFill>
                <a:srgbClr val="000000"/>
              </a:solidFill>
              <a:latin typeface="Arial"/>
              <a:ea typeface="Arial"/>
              <a:cs typeface="Arial"/>
              <a:sym typeface="Arial"/>
            </a:endParaRPr>
          </a:p>
        </p:txBody>
      </p:sp>
      <p:pic>
        <p:nvPicPr>
          <p:cNvPr id="90" name="Google Shape;90;p2"/>
          <p:cNvPicPr preferRelativeResize="0"/>
          <p:nvPr/>
        </p:nvPicPr>
        <p:blipFill rotWithShape="1">
          <a:blip r:embed="rId4">
            <a:alphaModFix/>
          </a:blip>
          <a:srcRect b="0" l="0" r="0" t="0"/>
          <a:stretch/>
        </p:blipFill>
        <p:spPr>
          <a:xfrm>
            <a:off x="6304138" y="4181700"/>
            <a:ext cx="2557200" cy="646500"/>
          </a:xfrm>
          <a:prstGeom prst="rect">
            <a:avLst/>
          </a:prstGeom>
          <a:noFill/>
          <a:ln>
            <a:noFill/>
          </a:ln>
        </p:spPr>
      </p:pic>
      <p:sp>
        <p:nvSpPr>
          <p:cNvPr id="91" name="Google Shape;91;p2"/>
          <p:cNvSpPr txBox="1"/>
          <p:nvPr/>
        </p:nvSpPr>
        <p:spPr>
          <a:xfrm>
            <a:off x="6302696" y="4181700"/>
            <a:ext cx="2384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lang="en-US" sz="1200">
                <a:solidFill>
                  <a:schemeClr val="dk1"/>
                </a:solidFill>
                <a:latin typeface="Calibri"/>
                <a:ea typeface="Calibri"/>
                <a:cs typeface="Calibri"/>
                <a:sym typeface="Calibri"/>
              </a:rPr>
              <a:t>Helene Speer</a:t>
            </a:r>
            <a:endParaRPr b="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lang="en-US" sz="1200">
                <a:solidFill>
                  <a:schemeClr val="dk1"/>
                </a:solidFill>
                <a:latin typeface="Calibri"/>
                <a:ea typeface="Calibri"/>
                <a:cs typeface="Calibri"/>
                <a:sym typeface="Calibri"/>
              </a:rPr>
              <a:t>PolicyMap Developer</a:t>
            </a:r>
            <a:endParaRPr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lang="en-US" sz="1200">
                <a:solidFill>
                  <a:schemeClr val="dk1"/>
                </a:solidFill>
                <a:latin typeface="Calibri"/>
                <a:ea typeface="Calibri"/>
                <a:cs typeface="Calibri"/>
                <a:sym typeface="Calibri"/>
              </a:rPr>
              <a:t>UX Design and Accessibility Expert</a:t>
            </a:r>
            <a:endParaRPr sz="1200">
              <a:solidFill>
                <a:schemeClr val="dk1"/>
              </a:solidFill>
              <a:latin typeface="Calibri"/>
              <a:ea typeface="Calibri"/>
              <a:cs typeface="Calibri"/>
              <a:sym typeface="Calibri"/>
            </a:endParaRPr>
          </a:p>
        </p:txBody>
      </p:sp>
      <p:cxnSp>
        <p:nvCxnSpPr>
          <p:cNvPr id="92" name="Google Shape;92;p2"/>
          <p:cNvCxnSpPr/>
          <p:nvPr/>
        </p:nvCxnSpPr>
        <p:spPr>
          <a:xfrm rot="10800000">
            <a:off x="-85900" y="666500"/>
            <a:ext cx="107400" cy="53700"/>
          </a:xfrm>
          <a:prstGeom prst="straightConnector1">
            <a:avLst/>
          </a:prstGeom>
          <a:noFill/>
          <a:ln cap="flat" cmpd="sng" w="9525">
            <a:solidFill>
              <a:schemeClr val="dk2"/>
            </a:solidFill>
            <a:prstDash val="solid"/>
            <a:round/>
            <a:headEnd len="med" w="med" type="none"/>
            <a:tailEnd len="med" w="med" type="none"/>
          </a:ln>
        </p:spPr>
      </p:cxnSp>
      <p:pic>
        <p:nvPicPr>
          <p:cNvPr id="93" name="Google Shape;93;p2"/>
          <p:cNvPicPr preferRelativeResize="0"/>
          <p:nvPr/>
        </p:nvPicPr>
        <p:blipFill rotWithShape="1">
          <a:blip r:embed="rId7">
            <a:alphaModFix/>
          </a:blip>
          <a:srcRect b="0" l="11338" r="23044" t="12234"/>
          <a:stretch/>
        </p:blipFill>
        <p:spPr>
          <a:xfrm>
            <a:off x="6492613" y="2329825"/>
            <a:ext cx="2004275" cy="1786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20fa4f4a0cf_0_0"/>
          <p:cNvSpPr txBox="1"/>
          <p:nvPr>
            <p:ph type="title"/>
          </p:nvPr>
        </p:nvSpPr>
        <p:spPr>
          <a:xfrm>
            <a:off x="381000" y="46038"/>
            <a:ext cx="8229600" cy="563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Overview </a:t>
            </a:r>
            <a:endParaRPr/>
          </a:p>
        </p:txBody>
      </p:sp>
      <p:sp>
        <p:nvSpPr>
          <p:cNvPr id="100" name="Google Shape;100;g20fa4f4a0cf_0_0"/>
          <p:cNvSpPr txBox="1"/>
          <p:nvPr>
            <p:ph idx="1" type="body"/>
          </p:nvPr>
        </p:nvSpPr>
        <p:spPr>
          <a:xfrm>
            <a:off x="457200" y="1143000"/>
            <a:ext cx="8229600" cy="4830900"/>
          </a:xfrm>
          <a:prstGeom prst="rect">
            <a:avLst/>
          </a:prstGeom>
        </p:spPr>
        <p:txBody>
          <a:bodyPr anchorCtr="0" anchor="t" bIns="45700" lIns="91425" spcFirstLastPara="1" rIns="91425" wrap="square" tIns="45700">
            <a:normAutofit/>
          </a:bodyPr>
          <a:lstStyle/>
          <a:p>
            <a:pPr indent="-342900" lvl="0" marL="457200" rtl="0" algn="l">
              <a:lnSpc>
                <a:spcPct val="200000"/>
              </a:lnSpc>
              <a:spcBef>
                <a:spcPts val="360"/>
              </a:spcBef>
              <a:spcAft>
                <a:spcPts val="0"/>
              </a:spcAft>
              <a:buClr>
                <a:srgbClr val="0B5394"/>
              </a:buClr>
              <a:buSzPts val="1800"/>
              <a:buChar char="❖"/>
            </a:pPr>
            <a:r>
              <a:rPr lang="en-US"/>
              <a:t>Intro to Course “Justice in Our Community”</a:t>
            </a:r>
            <a:endParaRPr/>
          </a:p>
          <a:p>
            <a:pPr indent="-342900" lvl="0" marL="457200" rtl="0" algn="l">
              <a:lnSpc>
                <a:spcPct val="200000"/>
              </a:lnSpc>
              <a:spcBef>
                <a:spcPts val="0"/>
              </a:spcBef>
              <a:spcAft>
                <a:spcPts val="0"/>
              </a:spcAft>
              <a:buClr>
                <a:srgbClr val="0B5394"/>
              </a:buClr>
              <a:buSzPts val="1800"/>
              <a:buChar char="❖"/>
            </a:pPr>
            <a:r>
              <a:rPr lang="en-US"/>
              <a:t>Intro to PolicyMap + Demo</a:t>
            </a:r>
            <a:endParaRPr/>
          </a:p>
          <a:p>
            <a:pPr indent="-342900" lvl="0" marL="457200" rtl="0" algn="l">
              <a:lnSpc>
                <a:spcPct val="200000"/>
              </a:lnSpc>
              <a:spcBef>
                <a:spcPts val="0"/>
              </a:spcBef>
              <a:spcAft>
                <a:spcPts val="0"/>
              </a:spcAft>
              <a:buClr>
                <a:srgbClr val="0B5394"/>
              </a:buClr>
              <a:buSzPts val="1800"/>
              <a:buChar char="❖"/>
            </a:pPr>
            <a:r>
              <a:rPr lang="en-US"/>
              <a:t>Case Study 1 </a:t>
            </a:r>
            <a:endParaRPr/>
          </a:p>
          <a:p>
            <a:pPr indent="-342900" lvl="0" marL="457200" rtl="0" algn="l">
              <a:lnSpc>
                <a:spcPct val="200000"/>
              </a:lnSpc>
              <a:spcBef>
                <a:spcPts val="0"/>
              </a:spcBef>
              <a:spcAft>
                <a:spcPts val="0"/>
              </a:spcAft>
              <a:buClr>
                <a:srgbClr val="0B5394"/>
              </a:buClr>
              <a:buSzPts val="1800"/>
              <a:buChar char="❖"/>
            </a:pPr>
            <a:r>
              <a:rPr lang="en-US"/>
              <a:t>Case Study 2 </a:t>
            </a:r>
            <a:endParaRPr/>
          </a:p>
          <a:p>
            <a:pPr indent="-342900" lvl="0" marL="457200" rtl="0" algn="l">
              <a:lnSpc>
                <a:spcPct val="200000"/>
              </a:lnSpc>
              <a:spcBef>
                <a:spcPts val="0"/>
              </a:spcBef>
              <a:spcAft>
                <a:spcPts val="0"/>
              </a:spcAft>
              <a:buClr>
                <a:srgbClr val="0B5394"/>
              </a:buClr>
              <a:buSzPts val="1800"/>
              <a:buChar char="❖"/>
            </a:pPr>
            <a:r>
              <a:rPr lang="en-US"/>
              <a:t>Reflection + </a:t>
            </a:r>
            <a:r>
              <a:rPr lang="en-US"/>
              <a:t>Takeaways</a:t>
            </a:r>
            <a:endParaRPr/>
          </a:p>
        </p:txBody>
      </p:sp>
      <p:pic>
        <p:nvPicPr>
          <p:cNvPr id="101" name="Google Shape;101;g20fa4f4a0cf_0_0"/>
          <p:cNvPicPr preferRelativeResize="0"/>
          <p:nvPr/>
        </p:nvPicPr>
        <p:blipFill>
          <a:blip r:embed="rId3">
            <a:alphaModFix/>
          </a:blip>
          <a:stretch>
            <a:fillRect/>
          </a:stretch>
        </p:blipFill>
        <p:spPr>
          <a:xfrm>
            <a:off x="247250" y="5471350"/>
            <a:ext cx="1252850" cy="12528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0fa4f4a0cf_0_6"/>
          <p:cNvSpPr txBox="1"/>
          <p:nvPr>
            <p:ph type="title"/>
          </p:nvPr>
        </p:nvSpPr>
        <p:spPr>
          <a:xfrm>
            <a:off x="381000" y="46038"/>
            <a:ext cx="8229600" cy="563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“Justice in Our Community”</a:t>
            </a:r>
            <a:endParaRPr/>
          </a:p>
        </p:txBody>
      </p:sp>
      <p:sp>
        <p:nvSpPr>
          <p:cNvPr id="108" name="Google Shape;108;g20fa4f4a0cf_0_6"/>
          <p:cNvSpPr txBox="1"/>
          <p:nvPr>
            <p:ph idx="1" type="body"/>
          </p:nvPr>
        </p:nvSpPr>
        <p:spPr>
          <a:xfrm>
            <a:off x="457200" y="1143000"/>
            <a:ext cx="8229600" cy="48309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latin typeface="Times New Roman"/>
                <a:ea typeface="Times New Roman"/>
                <a:cs typeface="Times New Roman"/>
                <a:sym typeface="Times New Roman"/>
              </a:rPr>
              <a:t> </a:t>
            </a:r>
            <a:endParaRPr sz="1200">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US" sz="1200" u="sng">
                <a:solidFill>
                  <a:schemeClr val="dk2"/>
                </a:solidFill>
              </a:rPr>
              <a:t>Course Description:</a:t>
            </a:r>
            <a:endParaRPr b="1" sz="1200" u="sng">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2"/>
                </a:solidFill>
              </a:rPr>
              <a:t> </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2"/>
                </a:solidFill>
              </a:rPr>
              <a:t>This course is a community-based hybrid course which utilizes in-class lecture, online simulation, Policy Maps and partnerships with a community non-profit to explore agents of justice in our urban community.  Through academic readings, in-class active learning and mapping data, students will discover the scholarship of urban issues and community engagement.  Using SIMCity, students will manipulate the very agents of justice we read to experience how such agents are intricately linked.   At the same time, students will map data to visualize the statistics we explore in class. Additionally, students will partner with a community organization to engage with the agents of justice discussed in class (E.g.: housing, access to healthy food, healthcare, employment, and education). Finally, students will </a:t>
            </a:r>
            <a:r>
              <a:rPr lang="en-US" sz="1200">
                <a:solidFill>
                  <a:schemeClr val="dk2"/>
                </a:solidFill>
              </a:rPr>
              <a:t>reflect upon their proximity to the issues and the importance of both statistics and community engagement.</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2"/>
                </a:solidFill>
              </a:rPr>
              <a:t> </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b="1" lang="en-US" sz="1200" u="sng">
                <a:solidFill>
                  <a:schemeClr val="dk2"/>
                </a:solidFill>
              </a:rPr>
              <a:t>Learning Objectives</a:t>
            </a:r>
            <a:r>
              <a:rPr b="1" lang="en-US" sz="1200">
                <a:solidFill>
                  <a:schemeClr val="dk2"/>
                </a:solidFill>
              </a:rPr>
              <a:t>:</a:t>
            </a:r>
            <a:endParaRPr b="1"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2"/>
                </a:solidFill>
              </a:rPr>
              <a:t> </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US" sz="1200">
                <a:solidFill>
                  <a:schemeClr val="dk2"/>
                </a:solidFill>
              </a:rPr>
              <a:t>Students will:</a:t>
            </a:r>
            <a:endParaRPr sz="1200">
              <a:solidFill>
                <a:schemeClr val="dk2"/>
              </a:solidFill>
            </a:endParaRPr>
          </a:p>
          <a:p>
            <a:pPr indent="0" lvl="0" marL="457200" rtl="0" algn="l">
              <a:lnSpc>
                <a:spcPct val="115000"/>
              </a:lnSpc>
              <a:spcBef>
                <a:spcPts val="0"/>
              </a:spcBef>
              <a:spcAft>
                <a:spcPts val="0"/>
              </a:spcAft>
              <a:buClr>
                <a:schemeClr val="dk1"/>
              </a:buClr>
              <a:buSzPts val="1100"/>
              <a:buFont typeface="Arial"/>
              <a:buNone/>
            </a:pPr>
            <a:r>
              <a:rPr lang="en-US" sz="1200">
                <a:solidFill>
                  <a:schemeClr val="dk2"/>
                </a:solidFill>
              </a:rPr>
              <a:t>·</a:t>
            </a:r>
            <a:r>
              <a:rPr lang="en-US" sz="700">
                <a:solidFill>
                  <a:schemeClr val="dk2"/>
                </a:solidFill>
              </a:rPr>
              <a:t>  	</a:t>
            </a:r>
            <a:r>
              <a:rPr lang="en-US" sz="1200">
                <a:solidFill>
                  <a:schemeClr val="dk2"/>
                </a:solidFill>
              </a:rPr>
              <a:t>Recognize multifaceted justice issues in urban communities</a:t>
            </a:r>
            <a:endParaRPr sz="1200">
              <a:solidFill>
                <a:schemeClr val="dk2"/>
              </a:solidFill>
            </a:endParaRPr>
          </a:p>
          <a:p>
            <a:pPr indent="0" lvl="0" marL="457200" rtl="0" algn="l">
              <a:lnSpc>
                <a:spcPct val="115000"/>
              </a:lnSpc>
              <a:spcBef>
                <a:spcPts val="0"/>
              </a:spcBef>
              <a:spcAft>
                <a:spcPts val="0"/>
              </a:spcAft>
              <a:buClr>
                <a:schemeClr val="dk1"/>
              </a:buClr>
              <a:buSzPts val="1100"/>
              <a:buFont typeface="Arial"/>
              <a:buNone/>
            </a:pPr>
            <a:r>
              <a:rPr lang="en-US" sz="1200">
                <a:solidFill>
                  <a:schemeClr val="dk2"/>
                </a:solidFill>
              </a:rPr>
              <a:t>·</a:t>
            </a:r>
            <a:r>
              <a:rPr lang="en-US" sz="700">
                <a:solidFill>
                  <a:schemeClr val="dk2"/>
                </a:solidFill>
              </a:rPr>
              <a:t>  	</a:t>
            </a:r>
            <a:r>
              <a:rPr lang="en-US" sz="1200">
                <a:solidFill>
                  <a:schemeClr val="dk2"/>
                </a:solidFill>
              </a:rPr>
              <a:t>Analyze who lives in our city</a:t>
            </a:r>
            <a:endParaRPr sz="1200">
              <a:solidFill>
                <a:schemeClr val="dk2"/>
              </a:solidFill>
            </a:endParaRPr>
          </a:p>
          <a:p>
            <a:pPr indent="0" lvl="0" marL="457200" rtl="0" algn="l">
              <a:lnSpc>
                <a:spcPct val="115000"/>
              </a:lnSpc>
              <a:spcBef>
                <a:spcPts val="0"/>
              </a:spcBef>
              <a:spcAft>
                <a:spcPts val="0"/>
              </a:spcAft>
              <a:buClr>
                <a:schemeClr val="dk1"/>
              </a:buClr>
              <a:buSzPts val="1100"/>
              <a:buFont typeface="Arial"/>
              <a:buNone/>
            </a:pPr>
            <a:r>
              <a:rPr lang="en-US" sz="1200">
                <a:solidFill>
                  <a:schemeClr val="dk2"/>
                </a:solidFill>
              </a:rPr>
              <a:t>·</a:t>
            </a:r>
            <a:r>
              <a:rPr lang="en-US" sz="700">
                <a:solidFill>
                  <a:schemeClr val="dk2"/>
                </a:solidFill>
              </a:rPr>
              <a:t>  	</a:t>
            </a:r>
            <a:r>
              <a:rPr lang="en-US" sz="1200">
                <a:solidFill>
                  <a:schemeClr val="dk2"/>
                </a:solidFill>
              </a:rPr>
              <a:t>Discuss the contemporary urban experience</a:t>
            </a:r>
            <a:endParaRPr sz="1200">
              <a:solidFill>
                <a:schemeClr val="dk2"/>
              </a:solidFill>
            </a:endParaRPr>
          </a:p>
          <a:p>
            <a:pPr indent="0" lvl="0" marL="457200" rtl="0" algn="l">
              <a:lnSpc>
                <a:spcPct val="115000"/>
              </a:lnSpc>
              <a:spcBef>
                <a:spcPts val="0"/>
              </a:spcBef>
              <a:spcAft>
                <a:spcPts val="0"/>
              </a:spcAft>
              <a:buClr>
                <a:schemeClr val="dk1"/>
              </a:buClr>
              <a:buSzPts val="1100"/>
              <a:buFont typeface="Arial"/>
              <a:buNone/>
            </a:pPr>
            <a:r>
              <a:rPr lang="en-US" sz="1200">
                <a:solidFill>
                  <a:schemeClr val="dk2"/>
                </a:solidFill>
              </a:rPr>
              <a:t>·</a:t>
            </a:r>
            <a:r>
              <a:rPr lang="en-US" sz="700">
                <a:solidFill>
                  <a:schemeClr val="dk2"/>
                </a:solidFill>
              </a:rPr>
              <a:t>  	</a:t>
            </a:r>
            <a:r>
              <a:rPr lang="en-US" sz="1200">
                <a:solidFill>
                  <a:schemeClr val="dk2"/>
                </a:solidFill>
              </a:rPr>
              <a:t>Review urban policy and social institutions</a:t>
            </a:r>
            <a:endParaRPr sz="1200">
              <a:solidFill>
                <a:schemeClr val="dk2"/>
              </a:solidFill>
            </a:endParaRPr>
          </a:p>
          <a:p>
            <a:pPr indent="0" lvl="0" marL="457200" rtl="0" algn="l">
              <a:lnSpc>
                <a:spcPct val="115000"/>
              </a:lnSpc>
              <a:spcBef>
                <a:spcPts val="0"/>
              </a:spcBef>
              <a:spcAft>
                <a:spcPts val="0"/>
              </a:spcAft>
              <a:buClr>
                <a:schemeClr val="dk1"/>
              </a:buClr>
              <a:buSzPts val="1100"/>
              <a:buFont typeface="Arial"/>
              <a:buNone/>
            </a:pPr>
            <a:r>
              <a:rPr lang="en-US" sz="1200">
                <a:solidFill>
                  <a:schemeClr val="dk2"/>
                </a:solidFill>
              </a:rPr>
              <a:t>·</a:t>
            </a:r>
            <a:r>
              <a:rPr lang="en-US" sz="700">
                <a:solidFill>
                  <a:schemeClr val="dk2"/>
                </a:solidFill>
              </a:rPr>
              <a:t>  	</a:t>
            </a:r>
            <a:r>
              <a:rPr lang="en-US" sz="1200">
                <a:solidFill>
                  <a:schemeClr val="dk2"/>
                </a:solidFill>
              </a:rPr>
              <a:t>Visualize and explore data</a:t>
            </a:r>
            <a:endParaRPr sz="1200">
              <a:solidFill>
                <a:schemeClr val="dk2"/>
              </a:solidFill>
            </a:endParaRPr>
          </a:p>
          <a:p>
            <a:pPr indent="0" lvl="0" marL="457200" rtl="0" algn="l">
              <a:lnSpc>
                <a:spcPct val="115000"/>
              </a:lnSpc>
              <a:spcBef>
                <a:spcPts val="0"/>
              </a:spcBef>
              <a:spcAft>
                <a:spcPts val="0"/>
              </a:spcAft>
              <a:buClr>
                <a:schemeClr val="dk1"/>
              </a:buClr>
              <a:buSzPts val="1100"/>
              <a:buFont typeface="Arial"/>
              <a:buNone/>
            </a:pPr>
            <a:r>
              <a:rPr lang="en-US" sz="1200">
                <a:solidFill>
                  <a:schemeClr val="dk2"/>
                </a:solidFill>
              </a:rPr>
              <a:t>·</a:t>
            </a:r>
            <a:r>
              <a:rPr lang="en-US" sz="700">
                <a:solidFill>
                  <a:schemeClr val="dk2"/>
                </a:solidFill>
              </a:rPr>
              <a:t>  	</a:t>
            </a:r>
            <a:r>
              <a:rPr lang="en-US" sz="1200">
                <a:solidFill>
                  <a:schemeClr val="dk2"/>
                </a:solidFill>
              </a:rPr>
              <a:t>Experience and develop relationships with community partners</a:t>
            </a:r>
            <a:endParaRPr sz="1200">
              <a:solidFill>
                <a:schemeClr val="dk2"/>
              </a:solidFill>
            </a:endParaRPr>
          </a:p>
          <a:p>
            <a:pPr indent="0" lvl="0" marL="0" rtl="0" algn="l">
              <a:spcBef>
                <a:spcPts val="360"/>
              </a:spcBef>
              <a:spcAft>
                <a:spcPts val="0"/>
              </a:spcAft>
              <a:buNone/>
            </a:pPr>
            <a:r>
              <a:t/>
            </a:r>
            <a:endParaRPr/>
          </a:p>
        </p:txBody>
      </p:sp>
      <p:pic>
        <p:nvPicPr>
          <p:cNvPr id="109" name="Google Shape;109;g20fa4f4a0cf_0_6"/>
          <p:cNvPicPr preferRelativeResize="0"/>
          <p:nvPr/>
        </p:nvPicPr>
        <p:blipFill>
          <a:blip r:embed="rId3">
            <a:alphaModFix/>
          </a:blip>
          <a:stretch>
            <a:fillRect/>
          </a:stretch>
        </p:blipFill>
        <p:spPr>
          <a:xfrm>
            <a:off x="247250" y="5471350"/>
            <a:ext cx="1252850" cy="1252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20fa4f4a0cf_0_12"/>
          <p:cNvSpPr txBox="1"/>
          <p:nvPr>
            <p:ph type="title"/>
          </p:nvPr>
        </p:nvSpPr>
        <p:spPr>
          <a:xfrm>
            <a:off x="381000" y="46038"/>
            <a:ext cx="8229600" cy="563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Policy Map Mapping Tool</a:t>
            </a:r>
            <a:endParaRPr/>
          </a:p>
        </p:txBody>
      </p:sp>
      <p:sp>
        <p:nvSpPr>
          <p:cNvPr id="116" name="Google Shape;116;g20fa4f4a0cf_0_12"/>
          <p:cNvSpPr txBox="1"/>
          <p:nvPr>
            <p:ph idx="1" type="body"/>
          </p:nvPr>
        </p:nvSpPr>
        <p:spPr>
          <a:xfrm>
            <a:off x="457200" y="1143000"/>
            <a:ext cx="8229600" cy="48309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None/>
            </a:pPr>
            <a:r>
              <a:rPr lang="en-US"/>
              <a:t>What is PolicyMap?</a:t>
            </a:r>
            <a:endParaRPr/>
          </a:p>
          <a:p>
            <a:pPr indent="0" lvl="0" marL="457200" rtl="0" algn="l">
              <a:spcBef>
                <a:spcPts val="360"/>
              </a:spcBef>
              <a:spcAft>
                <a:spcPts val="0"/>
              </a:spcAft>
              <a:buNone/>
            </a:pPr>
            <a:r>
              <a:rPr lang="en-US" sz="1200"/>
              <a:t>W</a:t>
            </a:r>
            <a:r>
              <a:rPr lang="en-US" sz="1200"/>
              <a:t>e are a nationwide online mapping and data platform that consists of almost 50,000 data indicators from both public and proprietary sources – all available in an easy-to-use mapping and reporting tool. Data covers topics such as demographics, income, housing, jobs, health, education and more. PolicyMap is used for research, market studies, business planning, site selection, grant applications and impact analysis. Our subscribers include federal, state and local government agencies, universities, non-profit organizations, community development financial institutions as well as a lot of recent interest from healthcare and public health sector. We started in 2008 as part of The Reinvestment Fund, a large CDFI based in Philadelphia.</a:t>
            </a:r>
            <a:endParaRPr sz="1200"/>
          </a:p>
          <a:p>
            <a:pPr indent="0" lvl="0" marL="457200" rtl="0" algn="l">
              <a:spcBef>
                <a:spcPts val="360"/>
              </a:spcBef>
              <a:spcAft>
                <a:spcPts val="0"/>
              </a:spcAft>
              <a:buNone/>
            </a:pPr>
            <a:r>
              <a:t/>
            </a:r>
            <a:endParaRPr sz="1400"/>
          </a:p>
          <a:p>
            <a:pPr indent="0" lvl="0" marL="0" rtl="0" algn="l">
              <a:spcBef>
                <a:spcPts val="360"/>
              </a:spcBef>
              <a:spcAft>
                <a:spcPts val="0"/>
              </a:spcAft>
              <a:buNone/>
            </a:pPr>
            <a:r>
              <a:rPr lang="en-US"/>
              <a:t>How does it work? </a:t>
            </a:r>
            <a:endParaRPr/>
          </a:p>
          <a:p>
            <a:pPr indent="0" lvl="0" marL="457200" rtl="0" algn="l">
              <a:spcBef>
                <a:spcPts val="360"/>
              </a:spcBef>
              <a:spcAft>
                <a:spcPts val="0"/>
              </a:spcAft>
              <a:buNone/>
            </a:pPr>
            <a:r>
              <a:t/>
            </a:r>
            <a:endParaRPr/>
          </a:p>
        </p:txBody>
      </p:sp>
      <p:pic>
        <p:nvPicPr>
          <p:cNvPr id="117" name="Google Shape;117;g20fa4f4a0cf_0_12"/>
          <p:cNvPicPr preferRelativeResize="0"/>
          <p:nvPr/>
        </p:nvPicPr>
        <p:blipFill>
          <a:blip r:embed="rId3">
            <a:alphaModFix/>
          </a:blip>
          <a:stretch>
            <a:fillRect/>
          </a:stretch>
        </p:blipFill>
        <p:spPr>
          <a:xfrm>
            <a:off x="247250" y="5471350"/>
            <a:ext cx="1252850" cy="1252850"/>
          </a:xfrm>
          <a:prstGeom prst="rect">
            <a:avLst/>
          </a:prstGeom>
          <a:noFill/>
          <a:ln>
            <a:noFill/>
          </a:ln>
        </p:spPr>
      </p:pic>
      <p:pic>
        <p:nvPicPr>
          <p:cNvPr id="118" name="Google Shape;118;g20fa4f4a0cf_0_12" title="PolicyMap Explainer">
            <a:hlinkClick r:id="rId4"/>
          </p:cNvPr>
          <p:cNvPicPr preferRelativeResize="0"/>
          <p:nvPr/>
        </p:nvPicPr>
        <p:blipFill>
          <a:blip r:embed="rId5">
            <a:alphaModFix/>
          </a:blip>
          <a:stretch>
            <a:fillRect/>
          </a:stretch>
        </p:blipFill>
        <p:spPr>
          <a:xfrm>
            <a:off x="2049500" y="3703100"/>
            <a:ext cx="3712075" cy="2784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5"/>
          <p:cNvSpPr txBox="1"/>
          <p:nvPr>
            <p:ph idx="1" type="body"/>
          </p:nvPr>
        </p:nvSpPr>
        <p:spPr>
          <a:xfrm>
            <a:off x="457200" y="1828800"/>
            <a:ext cx="8229600" cy="155416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1"/>
              </a:buClr>
              <a:buSzPts val="3400"/>
              <a:buNone/>
            </a:pPr>
            <a:r>
              <a:rPr lang="en-US" sz="5000"/>
              <a:t>Live Demo</a:t>
            </a:r>
            <a:endParaRPr sz="5000"/>
          </a:p>
          <a:p>
            <a:pPr indent="0" lvl="0" marL="0" rtl="0" algn="l">
              <a:lnSpc>
                <a:spcPct val="100000"/>
              </a:lnSpc>
              <a:spcBef>
                <a:spcPts val="0"/>
              </a:spcBef>
              <a:spcAft>
                <a:spcPts val="0"/>
              </a:spcAft>
              <a:buClr>
                <a:schemeClr val="lt1"/>
              </a:buClr>
              <a:buSzPts val="3400"/>
              <a:buNone/>
            </a:pPr>
            <a:r>
              <a:rPr lang="en-US" sz="5000"/>
              <a:t>Let’s Map!</a:t>
            </a:r>
            <a:endParaRPr sz="5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20fa4f4a0cf_0_66"/>
          <p:cNvSpPr txBox="1"/>
          <p:nvPr>
            <p:ph type="title"/>
          </p:nvPr>
        </p:nvSpPr>
        <p:spPr>
          <a:xfrm>
            <a:off x="381000" y="46038"/>
            <a:ext cx="8229600" cy="563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Case Study #1</a:t>
            </a:r>
            <a:endParaRPr/>
          </a:p>
        </p:txBody>
      </p:sp>
      <p:pic>
        <p:nvPicPr>
          <p:cNvPr id="130" name="Google Shape;130;g20fa4f4a0cf_0_66"/>
          <p:cNvPicPr preferRelativeResize="0"/>
          <p:nvPr/>
        </p:nvPicPr>
        <p:blipFill>
          <a:blip r:embed="rId3">
            <a:alphaModFix/>
          </a:blip>
          <a:stretch>
            <a:fillRect/>
          </a:stretch>
        </p:blipFill>
        <p:spPr>
          <a:xfrm>
            <a:off x="247250" y="5471350"/>
            <a:ext cx="1252850" cy="1252850"/>
          </a:xfrm>
          <a:prstGeom prst="rect">
            <a:avLst/>
          </a:prstGeom>
          <a:noFill/>
          <a:ln>
            <a:noFill/>
          </a:ln>
        </p:spPr>
      </p:pic>
      <p:pic>
        <p:nvPicPr>
          <p:cNvPr id="131" name="Google Shape;131;g20fa4f4a0cf_0_66"/>
          <p:cNvPicPr preferRelativeResize="0"/>
          <p:nvPr/>
        </p:nvPicPr>
        <p:blipFill>
          <a:blip r:embed="rId4">
            <a:alphaModFix/>
          </a:blip>
          <a:stretch>
            <a:fillRect/>
          </a:stretch>
        </p:blipFill>
        <p:spPr>
          <a:xfrm>
            <a:off x="6501919" y="96750"/>
            <a:ext cx="2597556" cy="563700"/>
          </a:xfrm>
          <a:prstGeom prst="rect">
            <a:avLst/>
          </a:prstGeom>
          <a:noFill/>
          <a:ln>
            <a:noFill/>
          </a:ln>
        </p:spPr>
      </p:pic>
      <p:pic>
        <p:nvPicPr>
          <p:cNvPr descr="We are Philly House!&#10;&#10;Learn more at https://www.phillyhouse.org/" id="132" name="Google Shape;132;g20fa4f4a0cf_0_66" title="We Are Philly House">
            <a:hlinkClick r:id="rId5"/>
          </p:cNvPr>
          <p:cNvPicPr preferRelativeResize="0"/>
          <p:nvPr/>
        </p:nvPicPr>
        <p:blipFill>
          <a:blip r:embed="rId6">
            <a:alphaModFix/>
          </a:blip>
          <a:stretch>
            <a:fillRect/>
          </a:stretch>
        </p:blipFill>
        <p:spPr>
          <a:xfrm>
            <a:off x="2286000" y="17145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0fa4f4a0cf_0_18"/>
          <p:cNvSpPr txBox="1"/>
          <p:nvPr>
            <p:ph type="title"/>
          </p:nvPr>
        </p:nvSpPr>
        <p:spPr>
          <a:xfrm>
            <a:off x="381000" y="46038"/>
            <a:ext cx="8229600" cy="563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Case Study #1</a:t>
            </a:r>
            <a:endParaRPr/>
          </a:p>
        </p:txBody>
      </p:sp>
      <p:sp>
        <p:nvSpPr>
          <p:cNvPr id="139" name="Google Shape;139;g20fa4f4a0cf_0_18"/>
          <p:cNvSpPr txBox="1"/>
          <p:nvPr>
            <p:ph idx="1" type="body"/>
          </p:nvPr>
        </p:nvSpPr>
        <p:spPr>
          <a:xfrm>
            <a:off x="457200" y="1143000"/>
            <a:ext cx="8229600" cy="4830900"/>
          </a:xfrm>
          <a:prstGeom prst="rect">
            <a:avLst/>
          </a:prstGeom>
        </p:spPr>
        <p:txBody>
          <a:bodyPr anchorCtr="0" anchor="t" bIns="45700" lIns="91425" spcFirstLastPara="1" rIns="91425" wrap="square" tIns="45700">
            <a:normAutofit/>
          </a:bodyPr>
          <a:lstStyle/>
          <a:p>
            <a:pPr indent="0" lvl="0" marL="0" rtl="0" algn="l">
              <a:spcBef>
                <a:spcPts val="360"/>
              </a:spcBef>
              <a:spcAft>
                <a:spcPts val="0"/>
              </a:spcAft>
              <a:buClr>
                <a:schemeClr val="dk1"/>
              </a:buClr>
              <a:buSzPts val="1100"/>
              <a:buFont typeface="Arial"/>
              <a:buNone/>
            </a:pPr>
            <a:r>
              <a:rPr lang="en-US"/>
              <a:t>Philly House </a:t>
            </a:r>
            <a:r>
              <a:rPr lang="en-US"/>
              <a:t>received a grant and they want to explore the issue around a person that would utilize their services provided by </a:t>
            </a:r>
            <a:r>
              <a:rPr lang="en-US"/>
              <a:t>organization</a:t>
            </a:r>
            <a:r>
              <a:rPr lang="en-US"/>
              <a:t>.</a:t>
            </a:r>
            <a:endParaRPr/>
          </a:p>
          <a:p>
            <a:pPr indent="0" lvl="0" marL="0" rtl="0" algn="l">
              <a:spcBef>
                <a:spcPts val="360"/>
              </a:spcBef>
              <a:spcAft>
                <a:spcPts val="0"/>
              </a:spcAft>
              <a:buClr>
                <a:schemeClr val="dk1"/>
              </a:buClr>
              <a:buSzPts val="1100"/>
              <a:buFont typeface="Arial"/>
              <a:buNone/>
            </a:pPr>
            <a:r>
              <a:t/>
            </a:r>
            <a:endParaRPr/>
          </a:p>
          <a:p>
            <a:pPr indent="0" lvl="0" marL="0" rtl="0" algn="l">
              <a:spcBef>
                <a:spcPts val="360"/>
              </a:spcBef>
              <a:spcAft>
                <a:spcPts val="0"/>
              </a:spcAft>
              <a:buNone/>
            </a:pPr>
            <a:r>
              <a:t/>
            </a:r>
            <a:endParaRPr/>
          </a:p>
        </p:txBody>
      </p:sp>
      <p:pic>
        <p:nvPicPr>
          <p:cNvPr id="140" name="Google Shape;140;g20fa4f4a0cf_0_18"/>
          <p:cNvPicPr preferRelativeResize="0"/>
          <p:nvPr/>
        </p:nvPicPr>
        <p:blipFill>
          <a:blip r:embed="rId3">
            <a:alphaModFix/>
          </a:blip>
          <a:stretch>
            <a:fillRect/>
          </a:stretch>
        </p:blipFill>
        <p:spPr>
          <a:xfrm>
            <a:off x="247250" y="5471350"/>
            <a:ext cx="1252850" cy="1252850"/>
          </a:xfrm>
          <a:prstGeom prst="rect">
            <a:avLst/>
          </a:prstGeom>
          <a:noFill/>
          <a:ln>
            <a:noFill/>
          </a:ln>
        </p:spPr>
      </p:pic>
      <p:pic>
        <p:nvPicPr>
          <p:cNvPr id="141" name="Google Shape;141;g20fa4f4a0cf_0_18"/>
          <p:cNvPicPr preferRelativeResize="0"/>
          <p:nvPr/>
        </p:nvPicPr>
        <p:blipFill>
          <a:blip r:embed="rId4">
            <a:alphaModFix/>
          </a:blip>
          <a:stretch>
            <a:fillRect/>
          </a:stretch>
        </p:blipFill>
        <p:spPr>
          <a:xfrm>
            <a:off x="3033650" y="2511363"/>
            <a:ext cx="3209375" cy="3209375"/>
          </a:xfrm>
          <a:prstGeom prst="rect">
            <a:avLst/>
          </a:prstGeom>
          <a:noFill/>
          <a:ln>
            <a:noFill/>
          </a:ln>
        </p:spPr>
      </p:pic>
      <p:pic>
        <p:nvPicPr>
          <p:cNvPr id="142" name="Google Shape;142;g20fa4f4a0cf_0_18"/>
          <p:cNvPicPr preferRelativeResize="0"/>
          <p:nvPr/>
        </p:nvPicPr>
        <p:blipFill>
          <a:blip r:embed="rId5">
            <a:alphaModFix/>
          </a:blip>
          <a:stretch>
            <a:fillRect/>
          </a:stretch>
        </p:blipFill>
        <p:spPr>
          <a:xfrm>
            <a:off x="6501919" y="96750"/>
            <a:ext cx="2597556" cy="563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20fa4f4a0cf_0_24"/>
          <p:cNvSpPr txBox="1"/>
          <p:nvPr>
            <p:ph type="title"/>
          </p:nvPr>
        </p:nvSpPr>
        <p:spPr>
          <a:xfrm>
            <a:off x="381000" y="46038"/>
            <a:ext cx="8229600" cy="5637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Case Study #2</a:t>
            </a:r>
            <a:endParaRPr/>
          </a:p>
        </p:txBody>
      </p:sp>
      <p:pic>
        <p:nvPicPr>
          <p:cNvPr id="149" name="Google Shape;149;g20fa4f4a0cf_0_24"/>
          <p:cNvPicPr preferRelativeResize="0"/>
          <p:nvPr/>
        </p:nvPicPr>
        <p:blipFill>
          <a:blip r:embed="rId3">
            <a:alphaModFix/>
          </a:blip>
          <a:stretch>
            <a:fillRect/>
          </a:stretch>
        </p:blipFill>
        <p:spPr>
          <a:xfrm>
            <a:off x="247250" y="5471350"/>
            <a:ext cx="1252850" cy="1252850"/>
          </a:xfrm>
          <a:prstGeom prst="rect">
            <a:avLst/>
          </a:prstGeom>
          <a:noFill/>
          <a:ln>
            <a:noFill/>
          </a:ln>
        </p:spPr>
      </p:pic>
      <p:pic>
        <p:nvPicPr>
          <p:cNvPr id="150" name="Google Shape;150;g20fa4f4a0cf_0_24"/>
          <p:cNvPicPr preferRelativeResize="0"/>
          <p:nvPr/>
        </p:nvPicPr>
        <p:blipFill>
          <a:blip r:embed="rId4">
            <a:alphaModFix/>
          </a:blip>
          <a:stretch>
            <a:fillRect/>
          </a:stretch>
        </p:blipFill>
        <p:spPr>
          <a:xfrm>
            <a:off x="7759800" y="-8476"/>
            <a:ext cx="850800" cy="672750"/>
          </a:xfrm>
          <a:prstGeom prst="rect">
            <a:avLst/>
          </a:prstGeom>
          <a:noFill/>
          <a:ln>
            <a:noFill/>
          </a:ln>
        </p:spPr>
      </p:pic>
      <p:pic>
        <p:nvPicPr>
          <p:cNvPr descr="Students and mentors from US Dream Academy's Learning Centers in Orlando share their experiences from their time with us. Follow the stories of Shantdella and Whithney, and hear from the students' mentors, high school teachers, and principals as they illustrate the role the US Dream Academy plays in their lives.&#10;&#10;Our Orlando centers have become the first to create branches of the U.S. Dream Academy in the high schools located there, checking up on Dream Kids and helping them continue to fulfill their potential, throughout high school and into college." id="151" name="Google Shape;151;g20fa4f4a0cf_0_24" title="Building the Pipeline Through High School">
            <a:hlinkClick r:id="rId5"/>
          </p:cNvPr>
          <p:cNvPicPr preferRelativeResize="0"/>
          <p:nvPr/>
        </p:nvPicPr>
        <p:blipFill>
          <a:blip r:embed="rId6">
            <a:alphaModFix/>
          </a:blip>
          <a:stretch>
            <a:fillRect/>
          </a:stretch>
        </p:blipFill>
        <p:spPr>
          <a:xfrm>
            <a:off x="2286000" y="171450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tent Slides (purple)">
  <a:themeElements>
    <a:clrScheme name="TRF_2011">
      <a:dk1>
        <a:srgbClr val="000000"/>
      </a:dk1>
      <a:lt1>
        <a:srgbClr val="FFFFFF"/>
      </a:lt1>
      <a:dk2>
        <a:srgbClr val="5F5F5F"/>
      </a:dk2>
      <a:lt2>
        <a:srgbClr val="D8D8D8"/>
      </a:lt2>
      <a:accent1>
        <a:srgbClr val="BF311A"/>
      </a:accent1>
      <a:accent2>
        <a:srgbClr val="00929F"/>
      </a:accent2>
      <a:accent3>
        <a:srgbClr val="D59F0F"/>
      </a:accent3>
      <a:accent4>
        <a:srgbClr val="4C721D"/>
      </a:accent4>
      <a:accent5>
        <a:srgbClr val="7A003C"/>
      </a:accent5>
      <a:accent6>
        <a:srgbClr val="569BBE"/>
      </a:accent6>
      <a:hlink>
        <a:srgbClr val="D18316"/>
      </a:hlink>
      <a:folHlink>
        <a:srgbClr val="BF311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itle Slides">
  <a:themeElements>
    <a:clrScheme name="TRF Theme Colors">
      <a:dk1>
        <a:srgbClr val="000000"/>
      </a:dk1>
      <a:lt1>
        <a:srgbClr val="FFFFFF"/>
      </a:lt1>
      <a:dk2>
        <a:srgbClr val="5F5F5F"/>
      </a:dk2>
      <a:lt2>
        <a:srgbClr val="D8D8D8"/>
      </a:lt2>
      <a:accent1>
        <a:srgbClr val="BF311A"/>
      </a:accent1>
      <a:accent2>
        <a:srgbClr val="00929F"/>
      </a:accent2>
      <a:accent3>
        <a:srgbClr val="D59F0F"/>
      </a:accent3>
      <a:accent4>
        <a:srgbClr val="4C721D"/>
      </a:accent4>
      <a:accent5>
        <a:srgbClr val="7A003C"/>
      </a:accent5>
      <a:accent6>
        <a:srgbClr val="569BBE"/>
      </a:accent6>
      <a:hlink>
        <a:srgbClr val="D18316"/>
      </a:hlink>
      <a:folHlink>
        <a:srgbClr val="BF311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2018-03-08T18:44:40Z</dcterms:created>
  <dc:creator>Phil Vu</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0x0101001D8417807D71B94D81FE6CD5E68A02C1</vt:lpwstr>
  </property>
</Properties>
</file>